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806" r:id="rId2"/>
    <p:sldMasterId id="2147483674" r:id="rId3"/>
    <p:sldMasterId id="2147483687" r:id="rId4"/>
  </p:sldMasterIdLst>
  <p:notesMasterIdLst>
    <p:notesMasterId r:id="rId44"/>
  </p:notesMasterIdLst>
  <p:sldIdLst>
    <p:sldId id="265" r:id="rId5"/>
    <p:sldId id="307" r:id="rId6"/>
    <p:sldId id="274" r:id="rId7"/>
    <p:sldId id="291" r:id="rId8"/>
    <p:sldId id="292" r:id="rId9"/>
    <p:sldId id="293" r:id="rId10"/>
    <p:sldId id="296" r:id="rId11"/>
    <p:sldId id="297" r:id="rId12"/>
    <p:sldId id="298" r:id="rId13"/>
    <p:sldId id="299" r:id="rId14"/>
    <p:sldId id="300" r:id="rId15"/>
    <p:sldId id="275" r:id="rId16"/>
    <p:sldId id="318" r:id="rId17"/>
    <p:sldId id="276" r:id="rId18"/>
    <p:sldId id="277" r:id="rId19"/>
    <p:sldId id="278" r:id="rId20"/>
    <p:sldId id="279" r:id="rId21"/>
    <p:sldId id="280" r:id="rId22"/>
    <p:sldId id="281" r:id="rId23"/>
    <p:sldId id="301" r:id="rId24"/>
    <p:sldId id="309" r:id="rId25"/>
    <p:sldId id="282" r:id="rId26"/>
    <p:sldId id="302" r:id="rId27"/>
    <p:sldId id="303" r:id="rId28"/>
    <p:sldId id="283" r:id="rId29"/>
    <p:sldId id="319" r:id="rId30"/>
    <p:sldId id="284" r:id="rId31"/>
    <p:sldId id="285" r:id="rId32"/>
    <p:sldId id="286" r:id="rId33"/>
    <p:sldId id="287" r:id="rId34"/>
    <p:sldId id="288" r:id="rId35"/>
    <p:sldId id="289" r:id="rId36"/>
    <p:sldId id="290" r:id="rId37"/>
    <p:sldId id="304" r:id="rId38"/>
    <p:sldId id="266" r:id="rId39"/>
    <p:sldId id="267" r:id="rId40"/>
    <p:sldId id="270" r:id="rId41"/>
    <p:sldId id="271" r:id="rId42"/>
    <p:sldId id="273" r:id="rId43"/>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4" autoAdjust="0"/>
    <p:restoredTop sz="94690" autoAdjust="0"/>
  </p:normalViewPr>
  <p:slideViewPr>
    <p:cSldViewPr>
      <p:cViewPr varScale="1">
        <p:scale>
          <a:sx n="87" d="100"/>
          <a:sy n="87" d="100"/>
        </p:scale>
        <p:origin x="168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2519" tIns="46260" rIns="92519" bIns="4626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08425" y="0"/>
            <a:ext cx="2990850" cy="465138"/>
          </a:xfrm>
          <a:prstGeom prst="rect">
            <a:avLst/>
          </a:prstGeom>
        </p:spPr>
        <p:txBody>
          <a:bodyPr vert="horz" lIns="92519" tIns="46260" rIns="92519" bIns="46260" rtlCol="0"/>
          <a:lstStyle>
            <a:lvl1pPr algn="r" fontAlgn="auto">
              <a:spcBef>
                <a:spcPts val="0"/>
              </a:spcBef>
              <a:spcAft>
                <a:spcPts val="0"/>
              </a:spcAft>
              <a:defRPr sz="1200">
                <a:latin typeface="+mn-lt"/>
                <a:cs typeface="+mn-cs"/>
              </a:defRPr>
            </a:lvl1pPr>
          </a:lstStyle>
          <a:p>
            <a:pPr>
              <a:defRPr/>
            </a:pPr>
            <a:fld id="{72F38310-D9D3-46B6-9644-CD3EC3D6F326}" type="datetimeFigureOut">
              <a:rPr lang="en-US"/>
              <a:pPr>
                <a:defRPr/>
              </a:pPr>
              <a:t>3/24/2017</a:t>
            </a:fld>
            <a:endParaRPr lang="en-US" dirty="0"/>
          </a:p>
        </p:txBody>
      </p:sp>
      <p:sp>
        <p:nvSpPr>
          <p:cNvPr id="4" name="Slide Image Placeholder 3"/>
          <p:cNvSpPr>
            <a:spLocks noGrp="1" noRot="1" noChangeAspect="1"/>
          </p:cNvSpPr>
          <p:nvPr>
            <p:ph type="sldImg" idx="2"/>
          </p:nvPr>
        </p:nvSpPr>
        <p:spPr>
          <a:xfrm>
            <a:off x="1128713" y="696913"/>
            <a:ext cx="4643437" cy="3484562"/>
          </a:xfrm>
          <a:prstGeom prst="rect">
            <a:avLst/>
          </a:prstGeom>
          <a:noFill/>
          <a:ln w="12700">
            <a:solidFill>
              <a:prstClr val="black"/>
            </a:solidFill>
          </a:ln>
        </p:spPr>
        <p:txBody>
          <a:bodyPr vert="horz" lIns="92519" tIns="46260" rIns="92519" bIns="46260" rtlCol="0" anchor="ctr"/>
          <a:lstStyle/>
          <a:p>
            <a:pPr lvl="0"/>
            <a:endParaRPr lang="en-US" noProof="0" dirty="0"/>
          </a:p>
        </p:txBody>
      </p:sp>
      <p:sp>
        <p:nvSpPr>
          <p:cNvPr id="5" name="Notes Placeholder 4"/>
          <p:cNvSpPr>
            <a:spLocks noGrp="1"/>
          </p:cNvSpPr>
          <p:nvPr>
            <p:ph type="body" sz="quarter" idx="3"/>
          </p:nvPr>
        </p:nvSpPr>
        <p:spPr>
          <a:xfrm>
            <a:off x="690563" y="4413250"/>
            <a:ext cx="5519737" cy="4181475"/>
          </a:xfrm>
          <a:prstGeom prst="rect">
            <a:avLst/>
          </a:prstGeom>
        </p:spPr>
        <p:txBody>
          <a:bodyPr vert="horz" lIns="92519" tIns="46260" rIns="92519" bIns="4626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4913"/>
            <a:ext cx="2990850" cy="465137"/>
          </a:xfrm>
          <a:prstGeom prst="rect">
            <a:avLst/>
          </a:prstGeom>
        </p:spPr>
        <p:txBody>
          <a:bodyPr vert="horz" lIns="92519" tIns="46260" rIns="92519" bIns="4626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08425" y="8824913"/>
            <a:ext cx="2990850" cy="465137"/>
          </a:xfrm>
          <a:prstGeom prst="rect">
            <a:avLst/>
          </a:prstGeom>
        </p:spPr>
        <p:txBody>
          <a:bodyPr vert="horz" lIns="92519" tIns="46260" rIns="92519" bIns="46260" rtlCol="0" anchor="b"/>
          <a:lstStyle>
            <a:lvl1pPr algn="r" fontAlgn="auto">
              <a:spcBef>
                <a:spcPts val="0"/>
              </a:spcBef>
              <a:spcAft>
                <a:spcPts val="0"/>
              </a:spcAft>
              <a:defRPr sz="1200">
                <a:latin typeface="+mn-lt"/>
                <a:cs typeface="+mn-cs"/>
              </a:defRPr>
            </a:lvl1pPr>
          </a:lstStyle>
          <a:p>
            <a:pPr>
              <a:defRPr/>
            </a:pPr>
            <a:fld id="{104E892E-2C59-44BF-A9DE-57624B52A75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4" Type="http://schemas.openxmlformats.org/officeDocument/2006/relationships/image" Target="../media/image9.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vmlDrawing" Target="../drawings/vmlDrawing4.v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
        <p:nvSpPr>
          <p:cNvPr id="512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pPr>
            <a:r>
              <a:rPr lang="en-GB" altLang="en-GB" sz="600" dirty="0">
                <a:solidFill>
                  <a:schemeClr val="tx2"/>
                </a:solidFill>
                <a:latin typeface="Arial" charset="0"/>
              </a:rPr>
              <a:t>BEIJING  BOSTON  BRUSSELS  CHICAGO  DALLAS  FRANKFURT  GENEVA  HONG KONG  HOUSTON  LONDON  LOS ANGELES  NEW YORK  PALO ALTO  SAN FRANCISCO  SHANGHAI  SINGAPORE  SYDNEY  TOKYO  WASHINGTON, D.C.</a:t>
            </a:r>
          </a:p>
        </p:txBody>
      </p:sp>
      <p:pic>
        <p:nvPicPr>
          <p:cNvPr id="7" name="Picture 6"/>
          <p:cNvPicPr>
            <a:picLocks noChangeAspect="1"/>
          </p:cNvPicPr>
          <p:nvPr/>
        </p:nvPicPr>
        <p:blipFill>
          <a:blip r:embed="rId2" cstate="print"/>
          <a:stretch>
            <a:fillRect/>
          </a:stretch>
        </p:blipFill>
        <p:spPr>
          <a:xfrm>
            <a:off x="0" y="2746592"/>
            <a:ext cx="9144000" cy="1364815"/>
          </a:xfrm>
          <a:prstGeom prst="rect">
            <a:avLst/>
          </a:prstGeom>
        </p:spPr>
      </p:pic>
      <p:pic>
        <p:nvPicPr>
          <p:cNvPr id="8" name="Picture 7"/>
          <p:cNvPicPr>
            <a:picLocks noChangeAspect="1"/>
          </p:cNvPicPr>
          <p:nvPr/>
        </p:nvPicPr>
        <p:blipFill>
          <a:blip r:embed="rId3" cstate="print"/>
          <a:stretch>
            <a:fillRect/>
          </a:stretch>
        </p:blipFill>
        <p:spPr>
          <a:xfrm>
            <a:off x="4645152" y="749808"/>
            <a:ext cx="3899253" cy="10332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49ED7D6-4B64-4D9C-A20D-943EF98A32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3195CC9-EC44-4ABD-ACAD-2B7C483110D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5D912F6-4703-40B0-8035-47E6E15497B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DF83C79-E2F5-4EE1-A7C7-B0EEAD7FF39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684213" y="1347788"/>
          <a:ext cx="8026400" cy="5588000"/>
        </p:xfrm>
        <a:graphic>
          <a:graphicData uri="http://schemas.openxmlformats.org/presentationml/2006/ole">
            <mc:AlternateContent xmlns:mc="http://schemas.openxmlformats.org/markup-compatibility/2006">
              <mc:Choice xmlns:v="urn:schemas-microsoft-com:vml" Requires="v">
                <p:oleObj spid="_x0000_s112643" name="Document" r:id="rId3" imgW="8646543" imgH="6004043" progId="Word.Document.8">
                  <p:embed/>
                </p:oleObj>
              </mc:Choice>
              <mc:Fallback>
                <p:oleObj name="Document" r:id="rId3" imgW="8646543" imgH="600404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7788"/>
                        <a:ext cx="80264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pPr>
              <a:defRPr/>
            </a:pPr>
            <a:r>
              <a:rPr lang="en-US" sz="3200" dirty="0">
                <a:solidFill>
                  <a:schemeClr val="hlink"/>
                </a:solidFill>
                <a:latin typeface="Book Antiqua" pitchFamily="18" charset="0"/>
                <a:cs typeface="Arial" charset="0"/>
              </a:rPr>
              <a:t>World Offices</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MARKETING POLY COVER">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
        <p:nvSpPr>
          <p:cNvPr id="512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pPr>
            <a:r>
              <a:rPr lang="en-GB" altLang="en-GB" sz="600" dirty="0">
                <a:solidFill>
                  <a:schemeClr val="tx2"/>
                </a:solidFill>
                <a:latin typeface="Arial" charset="0"/>
              </a:rPr>
              <a:t>BEIJING  BOSTON  BRUSSELS  CHICAGO  DALLAS  FRANKFURT  GENEVA  HONG KONG  HOUSTON  LONDON  LOS ANGELES  NEW YORK  PALO ALTO  SAN FRANCISCO  SHANGHAI  SINGAPORE  SYDNEY  TOKYO  WASHINGTON, D.C.</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ON 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charset="0"/>
              </a:rPr>
              <a:t>BEIJING  BOSTON  BRUSSELS  CHICAGO  DALLAS  FRANKFURT  GENEVA  HONG KONG  HOUSTON  LONDON  LOS ANGELES  NEW YORK  PALO ALTO  SAN FRANCISCO  SHANGHAI  SINGAPORE  SYDNEY  TOKYO  WASHINGTON, D.C.</a:t>
            </a:r>
          </a:p>
        </p:txBody>
      </p:sp>
      <p:pic>
        <p:nvPicPr>
          <p:cNvPr id="5" name="Picture 10"/>
          <p:cNvPicPr>
            <a:picLocks noChangeAspect="1" noChangeArrowheads="1"/>
          </p:cNvPicPr>
          <p:nvPr/>
        </p:nvPicPr>
        <p:blipFill>
          <a:blip r:embed="rId2" cstate="print"/>
          <a:srcRect/>
          <a:stretch>
            <a:fillRect/>
          </a:stretch>
        </p:blipFill>
        <p:spPr bwMode="auto">
          <a:xfrm>
            <a:off x="0" y="2695575"/>
            <a:ext cx="9144000" cy="1450975"/>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4572000" y="596900"/>
            <a:ext cx="4087813" cy="10795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1BA1BE9-63F4-4F2D-8B9A-7F65290A429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sp>
        <p:nvSpPr>
          <p:cNvPr id="5" name="Rectangle 81"/>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r>
              <a:rPr lang="en-US" sz="3200" dirty="0">
                <a:solidFill>
                  <a:schemeClr val="hlink"/>
                </a:solidFill>
                <a:latin typeface="Book Antiqua" pitchFamily="18" charset="0"/>
              </a:rPr>
              <a:t>World Offices</a:t>
            </a:r>
          </a:p>
        </p:txBody>
      </p:sp>
      <p:graphicFrame>
        <p:nvGraphicFramePr>
          <p:cNvPr id="95237" name="Object 5"/>
          <p:cNvGraphicFramePr>
            <a:graphicFrameLocks noChangeAspect="1"/>
          </p:cNvGraphicFramePr>
          <p:nvPr/>
        </p:nvGraphicFramePr>
        <p:xfrm>
          <a:off x="685800" y="1276350"/>
          <a:ext cx="8023225" cy="5581650"/>
        </p:xfrm>
        <a:graphic>
          <a:graphicData uri="http://schemas.openxmlformats.org/presentationml/2006/ole">
            <mc:AlternateContent xmlns:mc="http://schemas.openxmlformats.org/markup-compatibility/2006">
              <mc:Choice xmlns:v="urn:schemas-microsoft-com:vml" Requires="v">
                <p:oleObj spid="_x0000_s115715" name="Document" r:id="rId3" imgW="8646543" imgH="6002603" progId="Word.Document.8">
                  <p:embed/>
                </p:oleObj>
              </mc:Choice>
              <mc:Fallback>
                <p:oleObj name="Document" r:id="rId3" imgW="8646543" imgH="6002603"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76350"/>
                        <a:ext cx="8023225" cy="558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charset="0"/>
              </a:rPr>
              <a:t>BEIJING  BOSTON  BRUSSELS  CHICAGO  DALLAS  FRANKFURT  GENEVA  HONG KONG  HOUSTON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black">
          <a:xfrm>
            <a:off x="4552950" y="593725"/>
            <a:ext cx="4087813" cy="107950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auto">
          <a:xfrm>
            <a:off x="0" y="2703513"/>
            <a:ext cx="9144000" cy="1450975"/>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7312DCF8-F1AA-4CEC-BC7E-9AD8D226F75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08639FB-2F38-498D-BF82-0B9272BB981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charset="0"/>
              </a:rPr>
              <a:t>BEIJING  BOSTON  BRUSSELS  CHICAGO  DALLAS  FRANKFURT  GENEVA  HONG KONG  HOUSTON  LONDON  LOS ANGELES  NEW YORK  PALO ALTO  SAN FRANCISCO  SHANGHAI  SINGAPORE  SYDNEY  TOKYO  WASHINGTON, D.C.</a:t>
            </a:r>
          </a:p>
        </p:txBody>
      </p:sp>
      <p:pic>
        <p:nvPicPr>
          <p:cNvPr id="5" name="Picture 5"/>
          <p:cNvPicPr>
            <a:picLocks noChangeAspect="1" noChangeArrowheads="1"/>
          </p:cNvPicPr>
          <p:nvPr/>
        </p:nvPicPr>
        <p:blipFill>
          <a:blip r:embed="rId2" cstate="print">
            <a:lum bright="30000" contrast="-50000"/>
          </a:blip>
          <a:srcRect/>
          <a:stretch>
            <a:fillRect/>
          </a:stretch>
        </p:blipFill>
        <p:spPr bwMode="auto">
          <a:xfrm>
            <a:off x="0" y="2695575"/>
            <a:ext cx="9144000" cy="1450975"/>
          </a:xfrm>
          <a:prstGeom prst="rect">
            <a:avLst/>
          </a:prstGeom>
          <a:noFill/>
          <a:ln w="9525">
            <a:noFill/>
            <a:miter lim="800000"/>
            <a:headEnd/>
            <a:tailEnd/>
          </a:ln>
        </p:spPr>
      </p:pic>
      <p:pic>
        <p:nvPicPr>
          <p:cNvPr id="6" name="Picture 9"/>
          <p:cNvPicPr>
            <a:picLocks noChangeAspect="1" noChangeArrowheads="1"/>
          </p:cNvPicPr>
          <p:nvPr/>
        </p:nvPicPr>
        <p:blipFill>
          <a:blip r:embed="rId3" cstate="print"/>
          <a:srcRect/>
          <a:stretch>
            <a:fillRect/>
          </a:stretch>
        </p:blipFill>
        <p:spPr bwMode="auto">
          <a:xfrm>
            <a:off x="4551363" y="593725"/>
            <a:ext cx="4086225" cy="107791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A1B94BBC-D012-4C44-9103-490A9BE906F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EEBBB15E-8B5A-4730-AF86-982EA96AFC7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762D7D65-A71B-46CF-B9A5-302937BE59C1}"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5A9DB70-C8F1-4F39-A21F-BB051D0F2829}"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6A69DFD-CEF8-4ECC-BC9C-0C1DD3C7EB1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305130C-3549-40F2-B019-763BBBF4037E}"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10150A1-8FC5-4D9D-ACCB-704BC9F5D644}"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1BB97E7C-4D1E-426F-A155-D683299F8DDD}"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sp>
        <p:nvSpPr>
          <p:cNvPr id="2"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a:defRPr/>
            </a:pPr>
            <a:r>
              <a:rPr lang="en-US" sz="3200" dirty="0">
                <a:solidFill>
                  <a:schemeClr val="hlink"/>
                </a:solidFill>
                <a:latin typeface="Book Antiqua" pitchFamily="18" charset="0"/>
                <a:cs typeface="Arial" charset="0"/>
              </a:rPr>
              <a:t>World Offices</a:t>
            </a:r>
          </a:p>
        </p:txBody>
      </p:sp>
      <p:graphicFrame>
        <p:nvGraphicFramePr>
          <p:cNvPr id="3" name="Object 5"/>
          <p:cNvGraphicFramePr>
            <a:graphicFrameLocks noChangeAspect="1"/>
          </p:cNvGraphicFramePr>
          <p:nvPr/>
        </p:nvGraphicFramePr>
        <p:xfrm>
          <a:off x="684213" y="1347788"/>
          <a:ext cx="8026400" cy="5588000"/>
        </p:xfrm>
        <a:graphic>
          <a:graphicData uri="http://schemas.openxmlformats.org/presentationml/2006/ole">
            <mc:AlternateContent xmlns:mc="http://schemas.openxmlformats.org/markup-compatibility/2006">
              <mc:Choice xmlns:v="urn:schemas-microsoft-com:vml" Requires="v">
                <p:oleObj spid="_x0000_s113667" name="Document" r:id="rId3" imgW="8646543" imgH="6004043" progId="Word.Document.8">
                  <p:embed/>
                </p:oleObj>
              </mc:Choice>
              <mc:Fallback>
                <p:oleObj name="Document" r:id="rId3" imgW="8646543" imgH="6004043"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7788"/>
                        <a:ext cx="80264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 ON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charset="0"/>
              </a:rPr>
              <a:t>BEIJING  BOSTON  BRUSSELS  CHICAGO  DALLAS GENEVA  HONG KONG  HOUSTON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03513"/>
            <a:ext cx="9144000" cy="1450975"/>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572000" y="596900"/>
            <a:ext cx="4087813" cy="10795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01EEB530-977B-40A5-AAC9-6A847D8DE88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a:spcBef>
                <a:spcPct val="150000"/>
              </a:spcBef>
              <a:defRPr/>
            </a:pPr>
            <a:r>
              <a:rPr lang="en-GB" altLang="en-GB" sz="600" dirty="0">
                <a:solidFill>
                  <a:schemeClr val="tx2"/>
                </a:solidFill>
                <a:latin typeface="Arial" charset="0"/>
                <a:cs typeface="Arial" charset="0"/>
              </a:rPr>
              <a:t>BEIJING  BOSTON  BRUSSELS  CHICAGO  DALLAS  FRANKFURT  GENEVA  HONG KONG  HOUSTON  LONDON  LOS ANGELES  NEW YORK  PALO ALTO  SAN FRANCISCO  SHANGHAI  SINGAPORE  SYDNEY  TOKYO  WASHINGTON, D.C.</a:t>
            </a:r>
          </a:p>
        </p:txBody>
      </p:sp>
      <p:pic>
        <p:nvPicPr>
          <p:cNvPr id="5" name="Picture 5"/>
          <p:cNvPicPr>
            <a:picLocks noChangeAspect="1" noChangeArrowheads="1"/>
          </p:cNvPicPr>
          <p:nvPr userDrawn="1"/>
        </p:nvPicPr>
        <p:blipFill>
          <a:blip r:embed="rId2" cstate="print">
            <a:lum bright="30000" contrast="-50000"/>
          </a:blip>
          <a:srcRect/>
          <a:stretch>
            <a:fillRect/>
          </a:stretch>
        </p:blipFill>
        <p:spPr bwMode="auto">
          <a:xfrm>
            <a:off x="0" y="2695575"/>
            <a:ext cx="9144000" cy="1450975"/>
          </a:xfrm>
          <a:prstGeom prst="rect">
            <a:avLst/>
          </a:prstGeom>
          <a:noFill/>
          <a:ln w="9525">
            <a:noFill/>
            <a:miter lim="800000"/>
            <a:headEnd/>
            <a:tailEnd/>
          </a:ln>
        </p:spPr>
      </p:pic>
      <p:pic>
        <p:nvPicPr>
          <p:cNvPr id="6" name="Picture 9"/>
          <p:cNvPicPr>
            <a:picLocks noChangeAspect="1" noChangeArrowheads="1"/>
          </p:cNvPicPr>
          <p:nvPr userDrawn="1"/>
        </p:nvPicPr>
        <p:blipFill>
          <a:blip r:embed="rId3" cstate="print"/>
          <a:srcRect/>
          <a:stretch>
            <a:fillRect/>
          </a:stretch>
        </p:blipFill>
        <p:spPr bwMode="auto">
          <a:xfrm>
            <a:off x="4551363" y="593725"/>
            <a:ext cx="4086225" cy="107791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a:t>Click to edit Master subtitle style</a:t>
            </a:r>
            <a:endParaRPr lang="en-US" altLang="zh-CN"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71569829-9809-4319-B245-27CB8D077D0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7B2369D-F6C3-477E-98E6-A76700FCF47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939A265D-8FF5-4C05-A22D-180BD0D16745}"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7EECA7E2-BA36-448E-BBF5-87F067F409FE}"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C2482E02-ECB7-44A3-90F5-C99D2ECABAE9}"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CC4A73E-F864-4D7F-9D86-A267C10AF6CB}"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Marketing Bio">
    <p:bg>
      <p:bgPr>
        <a:solidFill>
          <a:schemeClr val="bg1"/>
        </a:solidFill>
        <a:effectLst/>
      </p:bgPr>
    </p:bg>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a:defRPr/>
            </a:pPr>
            <a:endParaRPr lang="en-US" dirty="0">
              <a:latin typeface="Arial" charset="0"/>
              <a:cs typeface="Arial" charset="0"/>
            </a:endParaRPr>
          </a:p>
        </p:txBody>
      </p:sp>
      <p:sp>
        <p:nvSpPr>
          <p:cNvPr id="3" name="Slide Number Placeholder 1"/>
          <p:cNvSpPr>
            <a:spLocks noGrp="1"/>
          </p:cNvSpPr>
          <p:nvPr>
            <p:ph type="sldNum" sz="quarter" idx="10"/>
          </p:nvPr>
        </p:nvSpPr>
        <p:spPr/>
        <p:txBody>
          <a:bodyPr/>
          <a:lstStyle>
            <a:lvl1pPr>
              <a:defRPr/>
            </a:lvl1pPr>
          </a:lstStyle>
          <a:p>
            <a:pPr>
              <a:defRPr/>
            </a:pPr>
            <a:fld id="{5130EE01-92A7-4E7B-9FAC-745C60940908}"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FCC5330-1FD4-4704-9572-BAEEF8DDBE1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Rectangle 4"/>
          <p:cNvSpPr>
            <a:spLocks noGrp="1" noChangeArrowheads="1"/>
          </p:cNvSpPr>
          <p:nvPr>
            <p:ph type="sldNum" sz="quarter" idx="10"/>
          </p:nvPr>
        </p:nvSpPr>
        <p:spPr>
          <a:ln/>
        </p:spPr>
        <p:txBody>
          <a:bodyPr/>
          <a:lstStyle>
            <a:lvl1pPr>
              <a:defRPr/>
            </a:lvl1pPr>
          </a:lstStyle>
          <a:p>
            <a:pPr>
              <a:defRPr/>
            </a:pPr>
            <a:fld id="{2244AE84-7FFB-4388-918E-30C2797CA5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B5E01EE-3E21-4F8D-903F-0CDB888B629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2DF4D2F-B323-4DE3-89B7-843AB0F1AE49}"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8AC0D1A-4C0B-43FD-A251-B726D19C421D}"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a:defRPr/>
            </a:pPr>
            <a:r>
              <a:rPr lang="en-US" altLang="zh-CN" sz="2800" dirty="0">
                <a:solidFill>
                  <a:schemeClr val="tx2"/>
                </a:solidFill>
                <a:ea typeface="宋体" charset="-122"/>
              </a:rPr>
              <a:t>World Offices</a:t>
            </a:r>
          </a:p>
        </p:txBody>
      </p:sp>
      <p:sp>
        <p:nvSpPr>
          <p:cNvPr id="3" name="Rectangle 2"/>
          <p:cNvSpPr/>
          <p:nvPr userDrawn="1"/>
        </p:nvSpPr>
        <p:spPr bwMode="white">
          <a:xfrm>
            <a:off x="838200" y="6400800"/>
            <a:ext cx="6324600" cy="228600"/>
          </a:xfrm>
          <a:prstGeom prst="rect">
            <a:avLst/>
          </a:prstGeom>
          <a:solidFill>
            <a:schemeClr val="bg1"/>
          </a:solidFill>
          <a:ln w="9525" cap="flat" cmpd="sng" algn="ctr">
            <a:noFill/>
            <a:prstDash val="solid"/>
            <a:round/>
            <a:headEnd type="none" w="med" len="med"/>
            <a:tailEnd type="none" w="med" len="med"/>
          </a:ln>
          <a:effectLst/>
        </p:spPr>
        <p:txBody>
          <a:bodyPr/>
          <a:lstStyle/>
          <a:p>
            <a:pPr algn="r">
              <a:defRPr/>
            </a:pPr>
            <a:endParaRPr lang="en-US" sz="2800" dirty="0">
              <a:latin typeface="AGaramond" pitchFamily="18" charset="0"/>
              <a:cs typeface="Arial" charset="0"/>
            </a:endParaRPr>
          </a:p>
        </p:txBody>
      </p:sp>
      <p:graphicFrame>
        <p:nvGraphicFramePr>
          <p:cNvPr id="4" name="Object 6"/>
          <p:cNvGraphicFramePr>
            <a:graphicFrameLocks noChangeAspect="1"/>
          </p:cNvGraphicFramePr>
          <p:nvPr/>
        </p:nvGraphicFramePr>
        <p:xfrm>
          <a:off x="609600" y="1504950"/>
          <a:ext cx="8026400" cy="5588000"/>
        </p:xfrm>
        <a:graphic>
          <a:graphicData uri="http://schemas.openxmlformats.org/presentationml/2006/ole">
            <mc:AlternateContent xmlns:mc="http://schemas.openxmlformats.org/markup-compatibility/2006">
              <mc:Choice xmlns:v="urn:schemas-microsoft-com:vml" Requires="v">
                <p:oleObj spid="_x0000_s114691" name="Document" r:id="rId3" imgW="8646543" imgH="6004043" progId="Word.Document.8">
                  <p:embed/>
                </p:oleObj>
              </mc:Choice>
              <mc:Fallback>
                <p:oleObj name="Document" r:id="rId3" imgW="8646543" imgH="6004043"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04950"/>
                        <a:ext cx="80264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8D6776D-C071-400C-81C2-22367F660F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456D754-B8F4-44A3-8578-F0D9B2F7687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4C20ED01-6FE1-4F48-9ACD-50226F6C3F6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DEB3456-4B10-47A3-A756-87B4A76965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a:t>Click to edit Master text styles</a:t>
            </a:r>
          </a:p>
          <a:p>
            <a:pPr lvl="1"/>
            <a:r>
              <a:rPr lang="en-US" altLang="en-GB"/>
              <a:t>Second level</a:t>
            </a:r>
          </a:p>
          <a:p>
            <a:pPr lvl="2"/>
            <a:r>
              <a:rPr lang="en-US" altLang="en-GB"/>
              <a:t>Third level</a:t>
            </a:r>
          </a:p>
          <a:p>
            <a:pPr lvl="3"/>
            <a:r>
              <a:rPr lang="en-US" altLang="en-GB"/>
              <a:t>Fourth level</a:t>
            </a:r>
          </a:p>
          <a:p>
            <a:pPr lvl="4"/>
            <a:r>
              <a:rPr lang="en-US" altLang="en-GB"/>
              <a:t>Fifth level</a:t>
            </a:r>
            <a:endParaRPr lang="en-GB" altLang="en-GB"/>
          </a:p>
        </p:txBody>
      </p:sp>
      <p:sp>
        <p:nvSpPr>
          <p:cNvPr id="7171"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2"/>
                </a:solidFill>
                <a:latin typeface="+mn-lt"/>
                <a:cs typeface="Arial" charset="0"/>
              </a:defRPr>
            </a:lvl1pPr>
          </a:lstStyle>
          <a:p>
            <a:pPr>
              <a:defRPr/>
            </a:pPr>
            <a:fld id="{2AF1CCB8-AF5F-44E3-AE76-44B7D20636A2}" type="slidenum">
              <a:rPr lang="en-US"/>
              <a:pPr>
                <a:defRPr/>
              </a:pPr>
              <a:t>‹#›</a:t>
            </a:fld>
            <a:endParaRPr lang="en-US" dirty="0"/>
          </a:p>
        </p:txBody>
      </p:sp>
      <p:pic>
        <p:nvPicPr>
          <p:cNvPr id="7173" name="Picture 5"/>
          <p:cNvPicPr>
            <a:picLocks noChangeAspect="1"/>
          </p:cNvPicPr>
          <p:nvPr/>
        </p:nvPicPr>
        <p:blipFill>
          <a:blip r:embed="rId16" cstate="print"/>
          <a:srcRect/>
          <a:stretch>
            <a:fillRect/>
          </a:stretch>
        </p:blipFill>
        <p:spPr bwMode="auto">
          <a:xfrm>
            <a:off x="6934200" y="6246813"/>
            <a:ext cx="1736725"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7" r:id="rId1"/>
    <p:sldLayoutId id="2147484797" r:id="rId2"/>
    <p:sldLayoutId id="2147484798"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 id="2147484775" r:id="rId12"/>
    <p:sldLayoutId id="2147484776" r:id="rId13"/>
    <p:sldLayoutId id="2147484799" r:id="rId14"/>
  </p:sldLayoutIdLst>
  <p:hf hd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GB"/>
              <a:t>Click to edit Master text styles</a:t>
            </a:r>
          </a:p>
          <a:p>
            <a:pPr lvl="1"/>
            <a:r>
              <a:rPr lang="en-US" altLang="en-GB"/>
              <a:t>Second level</a:t>
            </a:r>
          </a:p>
          <a:p>
            <a:pPr lvl="2"/>
            <a:r>
              <a:rPr lang="en-US" altLang="en-GB"/>
              <a:t>Third level</a:t>
            </a:r>
          </a:p>
          <a:p>
            <a:pPr lvl="3"/>
            <a:r>
              <a:rPr lang="en-US" altLang="en-GB"/>
              <a:t>Fourth level</a:t>
            </a:r>
          </a:p>
          <a:p>
            <a:pPr lvl="4"/>
            <a:r>
              <a:rPr lang="en-US" altLang="en-GB"/>
              <a:t>Fifth level</a:t>
            </a:r>
            <a:endParaRPr lang="en-GB" altLang="en-GB" dirty="0"/>
          </a:p>
        </p:txBody>
      </p:sp>
      <p:sp>
        <p:nvSpPr>
          <p:cNvPr id="4099"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2"/>
                </a:solidFill>
                <a:latin typeface="+mn-lt"/>
              </a:defRPr>
            </a:lvl1pPr>
          </a:lstStyle>
          <a:p>
            <a:fld id="{B1BA1BE9-63F4-4F2D-8B9A-7F65290A4298}" type="slidenum">
              <a:rPr lang="en-US" smtClean="0"/>
              <a:pPr/>
              <a:t>‹#›</a:t>
            </a:fld>
            <a:endParaRPr lang="en-US" dirty="0"/>
          </a:p>
        </p:txBody>
      </p:sp>
      <p:pic>
        <p:nvPicPr>
          <p:cNvPr id="6" name="Picture 5"/>
          <p:cNvPicPr>
            <a:picLocks noChangeAspect="1"/>
          </p:cNvPicPr>
          <p:nvPr/>
        </p:nvPicPr>
        <p:blipFill>
          <a:blip r:embed="rId14" cstate="print"/>
          <a:stretch>
            <a:fillRect/>
          </a:stretch>
        </p:blipFill>
        <p:spPr>
          <a:xfrm>
            <a:off x="6934199" y="6254496"/>
            <a:ext cx="1759840" cy="466344"/>
          </a:xfrm>
          <a:prstGeom prst="rect">
            <a:avLst/>
          </a:prstGeom>
        </p:spPr>
      </p:pic>
    </p:spTree>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19" r:id="rId12"/>
  </p:sldLayoutIdLst>
  <p:txStyles>
    <p:titleStyle>
      <a:lvl1pPr algn="ctr" rtl="0" eaLnBrk="1" fontAlgn="base" hangingPunct="1">
        <a:spcBef>
          <a:spcPct val="0"/>
        </a:spcBef>
        <a:spcAft>
          <a:spcPct val="0"/>
        </a:spcAft>
        <a:defRPr sz="3200">
          <a:solidFill>
            <a:schemeClr val="hlink"/>
          </a:solidFill>
          <a:latin typeface="+mj-lt"/>
          <a:ea typeface="+mj-ea"/>
          <a:cs typeface="+mj-cs"/>
        </a:defRPr>
      </a:lvl1pPr>
      <a:lvl2pPr algn="ctr" rtl="0" eaLnBrk="1" fontAlgn="base" hangingPunct="1">
        <a:spcBef>
          <a:spcPct val="0"/>
        </a:spcBef>
        <a:spcAft>
          <a:spcPct val="0"/>
        </a:spcAft>
        <a:defRPr sz="3200">
          <a:solidFill>
            <a:schemeClr val="hlink"/>
          </a:solidFill>
          <a:latin typeface="Book Antiqua" pitchFamily="18" charset="0"/>
        </a:defRPr>
      </a:lvl2pPr>
      <a:lvl3pPr algn="ctr" rtl="0" eaLnBrk="1" fontAlgn="base" hangingPunct="1">
        <a:spcBef>
          <a:spcPct val="0"/>
        </a:spcBef>
        <a:spcAft>
          <a:spcPct val="0"/>
        </a:spcAft>
        <a:defRPr sz="3200">
          <a:solidFill>
            <a:schemeClr val="hlink"/>
          </a:solidFill>
          <a:latin typeface="Book Antiqua" pitchFamily="18" charset="0"/>
        </a:defRPr>
      </a:lvl3pPr>
      <a:lvl4pPr algn="ctr" rtl="0" eaLnBrk="1" fontAlgn="base" hangingPunct="1">
        <a:spcBef>
          <a:spcPct val="0"/>
        </a:spcBef>
        <a:spcAft>
          <a:spcPct val="0"/>
        </a:spcAft>
        <a:defRPr sz="3200">
          <a:solidFill>
            <a:schemeClr val="hlink"/>
          </a:solidFill>
          <a:latin typeface="Book Antiqua" pitchFamily="18" charset="0"/>
        </a:defRPr>
      </a:lvl4pPr>
      <a:lvl5pPr algn="ctr" rtl="0" eaLnBrk="1" fontAlgn="base" hangingPunct="1">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1" fontAlgn="base" hangingPunct="1">
        <a:spcBef>
          <a:spcPct val="4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40000"/>
        </a:spcBef>
        <a:spcAft>
          <a:spcPct val="0"/>
        </a:spcAft>
        <a:buChar char="–"/>
        <a:defRPr sz="2000">
          <a:solidFill>
            <a:schemeClr val="tx1"/>
          </a:solidFill>
          <a:latin typeface="+mn-lt"/>
        </a:defRPr>
      </a:lvl2pPr>
      <a:lvl3pPr marL="1085850" indent="-228600" algn="l" rtl="0" eaLnBrk="1" fontAlgn="base" hangingPunct="1">
        <a:spcBef>
          <a:spcPct val="40000"/>
        </a:spcBef>
        <a:spcAft>
          <a:spcPct val="0"/>
        </a:spcAft>
        <a:buChar char="•"/>
        <a:defRPr>
          <a:solidFill>
            <a:schemeClr val="tx1"/>
          </a:solidFill>
          <a:latin typeface="+mn-lt"/>
        </a:defRPr>
      </a:lvl3pPr>
      <a:lvl4pPr marL="1428750" indent="-228600" algn="l" rtl="0" eaLnBrk="1" fontAlgn="base" hangingPunct="1">
        <a:spcBef>
          <a:spcPct val="40000"/>
        </a:spcBef>
        <a:spcAft>
          <a:spcPct val="0"/>
        </a:spcAft>
        <a:buChar char="–"/>
        <a:defRPr sz="1600">
          <a:solidFill>
            <a:schemeClr val="tx1"/>
          </a:solidFill>
          <a:latin typeface="+mn-lt"/>
        </a:defRPr>
      </a:lvl4pPr>
      <a:lvl5pPr marL="1771650" indent="-228600" algn="l" rtl="0" eaLnBrk="1" fontAlgn="base" hangingPunct="1">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a:t>Click to edit Master text styles</a:t>
            </a:r>
          </a:p>
          <a:p>
            <a:pPr lvl="1"/>
            <a:r>
              <a:rPr lang="en-US" altLang="en-GB"/>
              <a:t>Second level</a:t>
            </a:r>
          </a:p>
          <a:p>
            <a:pPr lvl="2"/>
            <a:r>
              <a:rPr lang="en-US" altLang="en-GB"/>
              <a:t>Third level</a:t>
            </a:r>
          </a:p>
          <a:p>
            <a:pPr lvl="3"/>
            <a:r>
              <a:rPr lang="en-US" altLang="en-GB"/>
              <a:t>Fourth level</a:t>
            </a:r>
          </a:p>
          <a:p>
            <a:pPr lvl="4"/>
            <a:r>
              <a:rPr lang="en-US" altLang="en-GB"/>
              <a:t>Fifth level</a:t>
            </a:r>
            <a:endParaRPr lang="en-GB" altLang="en-GB"/>
          </a:p>
        </p:txBody>
      </p:sp>
      <p:sp>
        <p:nvSpPr>
          <p:cNvPr id="8195"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2"/>
                </a:solidFill>
                <a:latin typeface="+mn-lt"/>
                <a:cs typeface="Arial" charset="0"/>
              </a:defRPr>
            </a:lvl1pPr>
          </a:lstStyle>
          <a:p>
            <a:pPr>
              <a:defRPr/>
            </a:pPr>
            <a:fld id="{28460D7F-9AB3-486F-BC8A-07C4330F9E08}" type="slidenum">
              <a:rPr lang="en-US"/>
              <a:pPr>
                <a:defRPr/>
              </a:pPr>
              <a:t>‹#›</a:t>
            </a:fld>
            <a:endParaRPr lang="en-US" dirty="0"/>
          </a:p>
        </p:txBody>
      </p:sp>
      <p:pic>
        <p:nvPicPr>
          <p:cNvPr id="8197" name="Picture 5"/>
          <p:cNvPicPr>
            <a:picLocks noChangeAspect="1"/>
          </p:cNvPicPr>
          <p:nvPr/>
        </p:nvPicPr>
        <p:blipFill>
          <a:blip r:embed="rId14" cstate="print"/>
          <a:srcRect/>
          <a:stretch>
            <a:fillRect/>
          </a:stretch>
        </p:blipFill>
        <p:spPr bwMode="black">
          <a:xfrm>
            <a:off x="6940550" y="6254750"/>
            <a:ext cx="1731963" cy="457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800"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801" r:id="rId12"/>
  </p:sldLayoutIdLst>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a:t>Click to edit Master text styles</a:t>
            </a:r>
          </a:p>
          <a:p>
            <a:pPr lvl="1"/>
            <a:r>
              <a:rPr lang="en-US" altLang="en-GB"/>
              <a:t>Second level</a:t>
            </a:r>
          </a:p>
          <a:p>
            <a:pPr lvl="2"/>
            <a:r>
              <a:rPr lang="en-US" altLang="en-GB"/>
              <a:t>Third level</a:t>
            </a:r>
          </a:p>
          <a:p>
            <a:pPr lvl="3"/>
            <a:r>
              <a:rPr lang="en-US" altLang="en-GB"/>
              <a:t>Fourth level</a:t>
            </a:r>
          </a:p>
          <a:p>
            <a:pPr lvl="4"/>
            <a:r>
              <a:rPr lang="en-US" altLang="en-GB"/>
              <a:t>Fifth level</a:t>
            </a:r>
            <a:endParaRPr lang="en-GB" altLang="en-GB"/>
          </a:p>
        </p:txBody>
      </p:sp>
      <p:sp>
        <p:nvSpPr>
          <p:cNvPr id="9219"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en-US"/>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0079BC"/>
                </a:solidFill>
                <a:latin typeface="Arial" pitchFamily="34" charset="0"/>
                <a:cs typeface="Arial" pitchFamily="34" charset="0"/>
              </a:defRPr>
            </a:lvl1pPr>
          </a:lstStyle>
          <a:p>
            <a:pPr>
              <a:defRPr/>
            </a:pPr>
            <a:fld id="{00CAAF18-F296-4C07-8204-24DFDDB4BD6F}" type="slidenum">
              <a:rPr lang="en-US"/>
              <a:pPr>
                <a:defRPr/>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a:defRPr/>
            </a:pPr>
            <a:endParaRPr lang="en-US" dirty="0">
              <a:latin typeface="Arial" charset="0"/>
              <a:cs typeface="Arial" charset="0"/>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a:defRPr/>
            </a:pPr>
            <a:endParaRPr lang="en-US" dirty="0">
              <a:latin typeface="Arial" charset="0"/>
              <a:cs typeface="Arial" charset="0"/>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a:defRPr/>
            </a:pPr>
            <a:endParaRPr lang="en-US" dirty="0">
              <a:latin typeface="Arial" charset="0"/>
              <a:cs typeface="Arial" charset="0"/>
            </a:endParaRPr>
          </a:p>
        </p:txBody>
      </p:sp>
      <p:pic>
        <p:nvPicPr>
          <p:cNvPr id="9224" name="Picture 9"/>
          <p:cNvPicPr>
            <a:picLocks noChangeAspect="1"/>
          </p:cNvPicPr>
          <p:nvPr/>
        </p:nvPicPr>
        <p:blipFill>
          <a:blip r:embed="rId16" cstate="print"/>
          <a:srcRect/>
          <a:stretch>
            <a:fillRect/>
          </a:stretch>
        </p:blipFill>
        <p:spPr bwMode="auto">
          <a:xfrm>
            <a:off x="7278688" y="6291263"/>
            <a:ext cx="1408112" cy="371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2" r:id="rId1"/>
    <p:sldLayoutId id="2147484803" r:id="rId2"/>
    <p:sldLayoutId id="2147484787" r:id="rId3"/>
    <p:sldLayoutId id="2147484788" r:id="rId4"/>
    <p:sldLayoutId id="2147484789" r:id="rId5"/>
    <p:sldLayoutId id="2147484790" r:id="rId6"/>
    <p:sldLayoutId id="2147484791" r:id="rId7"/>
    <p:sldLayoutId id="2147484792" r:id="rId8"/>
    <p:sldLayoutId id="2147484804" r:id="rId9"/>
    <p:sldLayoutId id="2147484793" r:id="rId10"/>
    <p:sldLayoutId id="2147484794" r:id="rId11"/>
    <p:sldLayoutId id="2147484795" r:id="rId12"/>
    <p:sldLayoutId id="2147484796" r:id="rId13"/>
    <p:sldLayoutId id="2147484805" r:id="rId14"/>
  </p:sldLayoutIdLst>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pitchFamily="34" charset="0"/>
          <a:cs typeface="Arial" pitchFamily="34" charset="0"/>
        </a:defRPr>
      </a:lvl2pPr>
      <a:lvl3pPr algn="l" rtl="0" eaLnBrk="0" fontAlgn="base" hangingPunct="0">
        <a:spcBef>
          <a:spcPct val="0"/>
        </a:spcBef>
        <a:spcAft>
          <a:spcPct val="0"/>
        </a:spcAft>
        <a:defRPr sz="2800">
          <a:solidFill>
            <a:schemeClr val="tx2"/>
          </a:solidFill>
          <a:latin typeface="Arial" pitchFamily="34" charset="0"/>
          <a:cs typeface="Arial" pitchFamily="34" charset="0"/>
        </a:defRPr>
      </a:lvl3pPr>
      <a:lvl4pPr algn="l" rtl="0" eaLnBrk="0" fontAlgn="base" hangingPunct="0">
        <a:spcBef>
          <a:spcPct val="0"/>
        </a:spcBef>
        <a:spcAft>
          <a:spcPct val="0"/>
        </a:spcAft>
        <a:defRPr sz="2800">
          <a:solidFill>
            <a:schemeClr val="tx2"/>
          </a:solidFill>
          <a:latin typeface="Arial" pitchFamily="34" charset="0"/>
          <a:cs typeface="Arial" pitchFamily="34" charset="0"/>
        </a:defRPr>
      </a:lvl4pPr>
      <a:lvl5pPr algn="l" rtl="0" eaLnBrk="0" fontAlgn="base" hangingPunct="0">
        <a:spcBef>
          <a:spcPct val="0"/>
        </a:spcBef>
        <a:spcAft>
          <a:spcPct val="0"/>
        </a:spcAft>
        <a:defRPr sz="28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pitchFamily="34"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clark@sidley.com" TargetMode="Externa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ctrTitle" sz="quarter"/>
          </p:nvPr>
        </p:nvSpPr>
        <p:spPr>
          <a:xfrm>
            <a:off x="527050" y="4343400"/>
            <a:ext cx="8089900" cy="990600"/>
          </a:xfrm>
        </p:spPr>
        <p:txBody>
          <a:bodyPr/>
          <a:lstStyle/>
          <a:p>
            <a:pPr eaLnBrk="1" hangingPunct="1"/>
            <a:r>
              <a:rPr lang="en-US" sz="2000" dirty="0"/>
              <a:t>Tax – Exempt Organizations and Lobbying– Chicago Kent Not for Profit Organizations Conference</a:t>
            </a:r>
            <a:br>
              <a:rPr lang="en-US" sz="2800" dirty="0"/>
            </a:br>
            <a:endParaRPr lang="en-US" sz="2800" dirty="0"/>
          </a:p>
        </p:txBody>
      </p:sp>
      <p:sp>
        <p:nvSpPr>
          <p:cNvPr id="16387" name="Subtitle 6"/>
          <p:cNvSpPr>
            <a:spLocks noGrp="1"/>
          </p:cNvSpPr>
          <p:nvPr>
            <p:ph type="subTitle" sz="quarter" idx="1"/>
          </p:nvPr>
        </p:nvSpPr>
        <p:spPr>
          <a:xfrm>
            <a:off x="527050" y="5334000"/>
            <a:ext cx="8235950" cy="1524000"/>
          </a:xfrm>
        </p:spPr>
        <p:txBody>
          <a:bodyPr/>
          <a:lstStyle/>
          <a:p>
            <a:pPr eaLnBrk="1" hangingPunct="1"/>
            <a:r>
              <a:rPr lang="en-US" sz="1500" dirty="0"/>
              <a:t>		Michael A. Clark		</a:t>
            </a:r>
            <a:br>
              <a:rPr lang="en-US" sz="1500" dirty="0"/>
            </a:br>
            <a:r>
              <a:rPr lang="en-US" sz="1500" dirty="0"/>
              <a:t>		(312) 853-2173 		 </a:t>
            </a:r>
            <a:br>
              <a:rPr lang="en-US" sz="1500" dirty="0"/>
            </a:br>
            <a:r>
              <a:rPr lang="en-US" sz="1500" dirty="0"/>
              <a:t>		</a:t>
            </a:r>
            <a:r>
              <a:rPr lang="en-US" sz="1500" dirty="0">
                <a:hlinkClick r:id="rId2"/>
              </a:rPr>
              <a:t>mclark@sidley.com</a:t>
            </a:r>
            <a:r>
              <a:rPr lang="en-US" sz="1500" dirty="0"/>
              <a:t>	</a:t>
            </a:r>
          </a:p>
          <a:p>
            <a:pPr eaLnBrk="1" hangingPunct="1">
              <a:spcBef>
                <a:spcPct val="0"/>
              </a:spcBef>
            </a:pPr>
            <a:br>
              <a:rPr lang="en-US" sz="1500" dirty="0">
                <a:solidFill>
                  <a:schemeClr val="tx2"/>
                </a:solidFill>
              </a:rPr>
            </a:br>
            <a:r>
              <a:rPr lang="en-US" sz="1500" dirty="0">
                <a:solidFill>
                  <a:schemeClr val="tx2"/>
                </a:solidFill>
              </a:rPr>
              <a:t>		June 4, 2015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Example of section 501(h) reporting –Natural Resources Defense Council</a:t>
            </a:r>
          </a:p>
        </p:txBody>
      </p:sp>
      <p:pic>
        <p:nvPicPr>
          <p:cNvPr id="6" name="Content Placeholder 5"/>
          <p:cNvPicPr>
            <a:picLocks noGrp="1"/>
          </p:cNvPicPr>
          <p:nvPr>
            <p:ph idx="1"/>
          </p:nvPr>
        </p:nvPicPr>
        <p:blipFill>
          <a:blip r:embed="rId2" cstate="print"/>
          <a:stretch>
            <a:fillRect/>
          </a:stretch>
        </p:blipFill>
        <p:spPr bwMode="auto">
          <a:xfrm>
            <a:off x="561236" y="1447800"/>
            <a:ext cx="8021528" cy="45720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BE14345D-53D8-4E80-848E-30C47C5B9F3E}"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Example of section 501(h) reporting –Natural Resources Defense Council</a:t>
            </a:r>
          </a:p>
        </p:txBody>
      </p:sp>
      <p:pic>
        <p:nvPicPr>
          <p:cNvPr id="169986" name="Picture 2"/>
          <p:cNvPicPr>
            <a:picLocks noGrp="1" noChangeAspect="1" noChangeArrowheads="1"/>
          </p:cNvPicPr>
          <p:nvPr>
            <p:ph idx="1"/>
          </p:nvPr>
        </p:nvPicPr>
        <p:blipFill>
          <a:blip r:embed="rId2" cstate="print"/>
          <a:stretch>
            <a:fillRect/>
          </a:stretch>
        </p:blipFill>
        <p:spPr bwMode="auto">
          <a:xfrm>
            <a:off x="1664970" y="2426970"/>
            <a:ext cx="5814060" cy="261366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C1037DF8-3DF0-4160-98A6-17E4FC4E63B1}"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a:t>Private Foundation Excise Taxes on Lobbying and Political Expenditures</a:t>
            </a:r>
          </a:p>
        </p:txBody>
      </p:sp>
      <p:sp>
        <p:nvSpPr>
          <p:cNvPr id="29700" name="Rectangle 3"/>
          <p:cNvSpPr>
            <a:spLocks noGrp="1" noChangeArrowheads="1"/>
          </p:cNvSpPr>
          <p:nvPr>
            <p:ph idx="1"/>
          </p:nvPr>
        </p:nvSpPr>
        <p:spPr/>
        <p:txBody>
          <a:bodyPr/>
          <a:lstStyle/>
          <a:p>
            <a:pPr lvl="1" eaLnBrk="1" hangingPunct="1">
              <a:buFont typeface="Wingdings" pitchFamily="2" charset="2"/>
              <a:buChar char="§"/>
            </a:pPr>
            <a:r>
              <a:rPr lang="en-US" sz="2200" dirty="0"/>
              <a:t>Taxes apply to </a:t>
            </a:r>
            <a:r>
              <a:rPr lang="en-US" sz="2200" u="sng" dirty="0"/>
              <a:t>ANY</a:t>
            </a:r>
            <a:r>
              <a:rPr lang="en-US" sz="2200" dirty="0"/>
              <a:t> lobbying or political campaign expenditure, no matter how small.</a:t>
            </a:r>
          </a:p>
          <a:p>
            <a:pPr lvl="1" eaLnBrk="1" hangingPunct="1">
              <a:buFont typeface="Wingdings" pitchFamily="2" charset="2"/>
              <a:buChar char="§"/>
            </a:pPr>
            <a:r>
              <a:rPr lang="en-US" sz="2200" dirty="0"/>
              <a:t>In the case of lobbying expenditures made through earmarked grants to public charities, a lobbying expenditure still subjects a private foundation to tax even if it would not cause the grantee to lose its exemption (e.g., a grantee expenditure below the applicable section 501(h) limits).</a:t>
            </a:r>
          </a:p>
          <a:p>
            <a:pPr lvl="1" eaLnBrk="1" hangingPunct="1">
              <a:buFont typeface="Wingdings" pitchFamily="2" charset="2"/>
              <a:buChar char="§"/>
            </a:pPr>
            <a:r>
              <a:rPr lang="en-US" sz="2200" dirty="0"/>
              <a:t>The tax on the private foundation is 20% of expenditure; an additional tax of 100% of the expenditure applies if the expenditure is not corrected.</a:t>
            </a:r>
          </a:p>
          <a:p>
            <a:pPr lvl="1" eaLnBrk="1" hangingPunct="1">
              <a:buFontTx/>
              <a:buNone/>
            </a:pPr>
            <a:endParaRPr lang="en-US" dirty="0"/>
          </a:p>
        </p:txBody>
      </p:sp>
      <p:sp>
        <p:nvSpPr>
          <p:cNvPr id="16386" name="Slide Number Placeholder 3"/>
          <p:cNvSpPr>
            <a:spLocks noGrp="1"/>
          </p:cNvSpPr>
          <p:nvPr>
            <p:ph type="sldNum" sz="quarter" idx="10"/>
          </p:nvPr>
        </p:nvSpPr>
        <p:spPr/>
        <p:txBody>
          <a:bodyPr/>
          <a:lstStyle/>
          <a:p>
            <a:pPr>
              <a:defRPr/>
            </a:pPr>
            <a:fld id="{1F3A4309-66CA-4BF4-AE19-BC9CF679A4EB}"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Private Foundation Excise Taxes on Lobbying and Political Expenditures</a:t>
            </a:r>
          </a:p>
        </p:txBody>
      </p:sp>
      <p:sp>
        <p:nvSpPr>
          <p:cNvPr id="30723" name="Content Placeholder 2"/>
          <p:cNvSpPr>
            <a:spLocks noGrp="1"/>
          </p:cNvSpPr>
          <p:nvPr>
            <p:ph idx="1"/>
          </p:nvPr>
        </p:nvSpPr>
        <p:spPr/>
        <p:txBody>
          <a:bodyPr/>
          <a:lstStyle/>
          <a:p>
            <a:pPr lvl="1" eaLnBrk="1" hangingPunct="1">
              <a:buFont typeface="Wingdings" pitchFamily="2" charset="2"/>
              <a:buChar char="§"/>
            </a:pPr>
            <a:r>
              <a:rPr lang="en-US" sz="2200" dirty="0"/>
              <a:t>A foundation manager who knowingly and willfully approves the expenditure without reasonable cause is subject to a tax of 5% of the expenditure, capped at $20,000 per taxable expenditure.</a:t>
            </a:r>
          </a:p>
          <a:p>
            <a:pPr lvl="1" eaLnBrk="1" hangingPunct="1">
              <a:buFont typeface="Wingdings" pitchFamily="2" charset="2"/>
              <a:buChar char="§"/>
            </a:pPr>
            <a:r>
              <a:rPr lang="en-US" sz="2200" dirty="0"/>
              <a:t>Taxes must be reported on the private foundation’s Form 990-PF</a:t>
            </a:r>
          </a:p>
          <a:p>
            <a:endParaRPr lang="en-US" dirty="0"/>
          </a:p>
        </p:txBody>
      </p:sp>
      <p:sp>
        <p:nvSpPr>
          <p:cNvPr id="4" name="Slide Number Placeholder 3"/>
          <p:cNvSpPr>
            <a:spLocks noGrp="1"/>
          </p:cNvSpPr>
          <p:nvPr>
            <p:ph type="sldNum" sz="quarter" idx="10"/>
          </p:nvPr>
        </p:nvSpPr>
        <p:spPr/>
        <p:txBody>
          <a:bodyPr/>
          <a:lstStyle/>
          <a:p>
            <a:pPr>
              <a:defRPr/>
            </a:pPr>
            <a:fld id="{11ACBED1-3A7A-4FA5-B2A5-CE04400C01C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dirty="0"/>
              <a:t>Definition Of Lobbying:  Direct Lobbying</a:t>
            </a:r>
          </a:p>
        </p:txBody>
      </p:sp>
      <p:sp>
        <p:nvSpPr>
          <p:cNvPr id="32772" name="Rectangle 3"/>
          <p:cNvSpPr>
            <a:spLocks noGrp="1" noChangeArrowheads="1"/>
          </p:cNvSpPr>
          <p:nvPr>
            <p:ph idx="1"/>
          </p:nvPr>
        </p:nvSpPr>
        <p:spPr>
          <a:xfrm>
            <a:off x="457200" y="1524000"/>
            <a:ext cx="8229600" cy="4678363"/>
          </a:xfrm>
        </p:spPr>
        <p:txBody>
          <a:bodyPr/>
          <a:lstStyle/>
          <a:p>
            <a:pPr>
              <a:buFont typeface="Wingdings" pitchFamily="2" charset="2"/>
              <a:buChar char="§"/>
            </a:pPr>
            <a:r>
              <a:rPr lang="en-US" dirty="0"/>
              <a:t>A communication is direct lobbying if it:</a:t>
            </a:r>
          </a:p>
          <a:p>
            <a:pPr lvl="1" eaLnBrk="1" hangingPunct="1"/>
            <a:r>
              <a:rPr lang="en-US" sz="2200" dirty="0"/>
              <a:t>Refers to specific legislation introduced in a legislative body, or a specific legislative proposal the organization seeks or opposes;</a:t>
            </a:r>
          </a:p>
          <a:p>
            <a:pPr lvl="1" eaLnBrk="1" hangingPunct="1"/>
            <a:r>
              <a:rPr lang="en-US" sz="2200" dirty="0"/>
              <a:t>Reflects a view on the legislation; and</a:t>
            </a:r>
          </a:p>
          <a:p>
            <a:pPr lvl="1" eaLnBrk="1" hangingPunct="1"/>
            <a:r>
              <a:rPr lang="en-US" sz="2200" dirty="0"/>
              <a:t>Is with any member or employee of a legislative body, or is with another government official who might participate in the formulation of legislation (but only if the principal purpose of the communication with the government official is to influence legislation).</a:t>
            </a:r>
          </a:p>
          <a:p>
            <a:pPr>
              <a:buFont typeface="Wingdings" pitchFamily="2" charset="2"/>
              <a:buNone/>
            </a:pPr>
            <a:endParaRPr lang="en-US" dirty="0"/>
          </a:p>
          <a:p>
            <a:pPr eaLnBrk="1" hangingPunct="1">
              <a:buFont typeface="Wingdings" pitchFamily="2" charset="2"/>
              <a:buNone/>
            </a:pPr>
            <a:endParaRPr lang="en-US" dirty="0"/>
          </a:p>
          <a:p>
            <a:pPr eaLnBrk="1" hangingPunct="1"/>
            <a:endParaRPr lang="en-US" dirty="0"/>
          </a:p>
          <a:p>
            <a:pPr eaLnBrk="1" hangingPunct="1"/>
            <a:endParaRPr lang="en-US" dirty="0"/>
          </a:p>
        </p:txBody>
      </p:sp>
      <p:sp>
        <p:nvSpPr>
          <p:cNvPr id="17410" name="Slide Number Placeholder 3"/>
          <p:cNvSpPr>
            <a:spLocks noGrp="1"/>
          </p:cNvSpPr>
          <p:nvPr>
            <p:ph type="sldNum" sz="quarter" idx="10"/>
          </p:nvPr>
        </p:nvSpPr>
        <p:spPr/>
        <p:txBody>
          <a:bodyPr/>
          <a:lstStyle/>
          <a:p>
            <a:pPr>
              <a:defRPr/>
            </a:pPr>
            <a:fld id="{10A767BA-AEEB-4AF5-BE69-60B4C473CA81}"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a:t>Definition Of Lobbying:  Grass Roots Lobbying</a:t>
            </a:r>
          </a:p>
        </p:txBody>
      </p:sp>
      <p:sp>
        <p:nvSpPr>
          <p:cNvPr id="33796" name="Rectangle 3"/>
          <p:cNvSpPr>
            <a:spLocks noGrp="1" noChangeArrowheads="1"/>
          </p:cNvSpPr>
          <p:nvPr>
            <p:ph idx="1"/>
          </p:nvPr>
        </p:nvSpPr>
        <p:spPr/>
        <p:txBody>
          <a:bodyPr/>
          <a:lstStyle/>
          <a:p>
            <a:pPr>
              <a:buFont typeface="Wingdings" pitchFamily="2" charset="2"/>
              <a:buChar char="§"/>
            </a:pPr>
            <a:r>
              <a:rPr lang="en-US" dirty="0"/>
              <a:t>Grass roots lobbying is an attempt to influence legislation through an attempt to affect the opinions of the general public or a segment thereof with respect to legislation.  Communications are grass roots lobbying if they:</a:t>
            </a:r>
          </a:p>
          <a:p>
            <a:pPr lvl="1" eaLnBrk="1" hangingPunct="1"/>
            <a:r>
              <a:rPr lang="en-US" sz="2200" dirty="0"/>
              <a:t>Refer to specific legislation or a specific legislative proposal</a:t>
            </a:r>
            <a:r>
              <a:rPr lang="en-US" dirty="0"/>
              <a:t>;</a:t>
            </a:r>
          </a:p>
          <a:p>
            <a:pPr lvl="1" eaLnBrk="1" hangingPunct="1"/>
            <a:r>
              <a:rPr lang="en-US" dirty="0"/>
              <a:t>Reflect a view with respect to such legislation; and</a:t>
            </a:r>
          </a:p>
          <a:p>
            <a:pPr lvl="1" eaLnBrk="1" hangingPunct="1"/>
            <a:r>
              <a:rPr lang="en-US" dirty="0"/>
              <a:t>Provide a “call to action” encouraging the recipient of the communication to take action with respect to such legislation.</a:t>
            </a:r>
          </a:p>
        </p:txBody>
      </p:sp>
      <p:sp>
        <p:nvSpPr>
          <p:cNvPr id="18434" name="Slide Number Placeholder 3"/>
          <p:cNvSpPr>
            <a:spLocks noGrp="1"/>
          </p:cNvSpPr>
          <p:nvPr>
            <p:ph type="sldNum" sz="quarter" idx="10"/>
          </p:nvPr>
        </p:nvSpPr>
        <p:spPr/>
        <p:txBody>
          <a:bodyPr/>
          <a:lstStyle/>
          <a:p>
            <a:pPr>
              <a:defRPr/>
            </a:pPr>
            <a:fld id="{C1B6DFD1-8C3E-45E2-9BB2-B5F9DEB149C7}"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304800"/>
            <a:ext cx="8229600" cy="1143000"/>
          </a:xfrm>
        </p:spPr>
        <p:txBody>
          <a:bodyPr/>
          <a:lstStyle/>
          <a:p>
            <a:pPr eaLnBrk="1" hangingPunct="1"/>
            <a:r>
              <a:rPr lang="en-US" dirty="0"/>
              <a:t>Definition Of Lobbying:  Grass Roots Lobbying</a:t>
            </a:r>
          </a:p>
        </p:txBody>
      </p:sp>
      <p:sp>
        <p:nvSpPr>
          <p:cNvPr id="34820" name="Rectangle 3"/>
          <p:cNvSpPr>
            <a:spLocks noGrp="1" noChangeArrowheads="1"/>
          </p:cNvSpPr>
          <p:nvPr>
            <p:ph idx="1"/>
          </p:nvPr>
        </p:nvSpPr>
        <p:spPr>
          <a:xfrm>
            <a:off x="457200" y="1600200"/>
            <a:ext cx="8458200" cy="4525963"/>
          </a:xfrm>
        </p:spPr>
        <p:txBody>
          <a:bodyPr/>
          <a:lstStyle/>
          <a:p>
            <a:pPr marL="0" lvl="1" eaLnBrk="1" hangingPunct="1">
              <a:spcBef>
                <a:spcPct val="70000"/>
              </a:spcBef>
              <a:spcAft>
                <a:spcPct val="70000"/>
              </a:spcAft>
              <a:buFont typeface="Wingdings" pitchFamily="2" charset="2"/>
              <a:buChar char="§"/>
            </a:pPr>
            <a:r>
              <a:rPr lang="en-US" dirty="0"/>
              <a:t>A call to action exists if a communication:</a:t>
            </a:r>
          </a:p>
          <a:p>
            <a:pPr marL="739775">
              <a:buFont typeface="Arial" pitchFamily="34" charset="0"/>
              <a:buChar char="–"/>
            </a:pPr>
            <a:r>
              <a:rPr lang="en-US" sz="2000" dirty="0"/>
              <a:t>states that the recipient should contact legislators, employees of a legislative body, or governmental officials (if the principal purpose of the government official contact is influence  legislation);</a:t>
            </a:r>
          </a:p>
          <a:p>
            <a:pPr marL="739775">
              <a:buFont typeface="Arial" pitchFamily="34" charset="0"/>
              <a:buChar char="–"/>
            </a:pPr>
            <a:r>
              <a:rPr lang="en-US" sz="2000" dirty="0"/>
              <a:t>states the addresses or phone numbers for legislators or employees;</a:t>
            </a:r>
          </a:p>
          <a:p>
            <a:pPr marL="739775">
              <a:buFont typeface="Arial" pitchFamily="34" charset="0"/>
              <a:buChar char="–"/>
            </a:pPr>
            <a:r>
              <a:rPr lang="en-US" sz="2000" dirty="0"/>
              <a:t>provides a petition, tear off postcard, or “similar form” for communication; or</a:t>
            </a:r>
          </a:p>
          <a:p>
            <a:pPr marL="739775">
              <a:buFont typeface="Arial" pitchFamily="34" charset="0"/>
              <a:buChar char="–"/>
            </a:pPr>
            <a:r>
              <a:rPr lang="en-US" sz="2000" dirty="0"/>
              <a:t>identifies legislators who are opposed to the organization’s view, undecided, members of committees considering the legislation, or legislators representing the recipient of the communication.</a:t>
            </a:r>
          </a:p>
          <a:p>
            <a:pPr marL="0" lvl="1" eaLnBrk="1" hangingPunct="1">
              <a:spcBef>
                <a:spcPct val="70000"/>
              </a:spcBef>
              <a:spcAft>
                <a:spcPct val="70000"/>
              </a:spcAft>
            </a:pPr>
            <a:endParaRPr lang="en-US" sz="1800" dirty="0"/>
          </a:p>
        </p:txBody>
      </p:sp>
      <p:sp>
        <p:nvSpPr>
          <p:cNvPr id="21506" name="Slide Number Placeholder 3"/>
          <p:cNvSpPr>
            <a:spLocks noGrp="1"/>
          </p:cNvSpPr>
          <p:nvPr>
            <p:ph type="sldNum" sz="quarter" idx="10"/>
          </p:nvPr>
        </p:nvSpPr>
        <p:spPr/>
        <p:txBody>
          <a:bodyPr/>
          <a:lstStyle/>
          <a:p>
            <a:pPr>
              <a:defRPr/>
            </a:pPr>
            <a:fld id="{6152E704-4725-4369-BD54-DB447F74A275}"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Definition Of Lobbying:  Grass Roots Lobbying</a:t>
            </a:r>
          </a:p>
        </p:txBody>
      </p:sp>
      <p:sp>
        <p:nvSpPr>
          <p:cNvPr id="35843" name="Rectangle 3"/>
          <p:cNvSpPr>
            <a:spLocks noGrp="1" noChangeArrowheads="1"/>
          </p:cNvSpPr>
          <p:nvPr>
            <p:ph idx="1"/>
          </p:nvPr>
        </p:nvSpPr>
        <p:spPr/>
        <p:txBody>
          <a:bodyPr/>
          <a:lstStyle/>
          <a:p>
            <a:pPr>
              <a:buFont typeface="Wingdings" pitchFamily="2" charset="2"/>
              <a:buChar char="§"/>
            </a:pPr>
            <a:r>
              <a:rPr lang="en-US" dirty="0"/>
              <a:t>Mass Media Exception.  Paid mass media advertising without a call to action is rebuttably presumed to be grass roots lobbying if the following conditions are met:</a:t>
            </a:r>
          </a:p>
          <a:p>
            <a:pPr>
              <a:buFont typeface="Arial" pitchFamily="34" charset="0"/>
              <a:buChar char="–"/>
            </a:pPr>
            <a:r>
              <a:rPr lang="en-US" dirty="0"/>
              <a:t>the advertising appears two weeks before a vote in a legislative body or committee;</a:t>
            </a:r>
          </a:p>
          <a:p>
            <a:pPr>
              <a:buFont typeface="Arial" pitchFamily="34" charset="0"/>
              <a:buChar char="–"/>
            </a:pPr>
            <a:r>
              <a:rPr lang="en-US" dirty="0"/>
              <a:t>the legislation is highly publicized;</a:t>
            </a:r>
          </a:p>
          <a:p>
            <a:pPr>
              <a:buFont typeface="Arial" pitchFamily="34" charset="0"/>
              <a:buChar char="–"/>
            </a:pPr>
            <a:r>
              <a:rPr lang="en-US" dirty="0"/>
              <a:t>the advertisement reflects a view on the subject of the legislation; and</a:t>
            </a:r>
          </a:p>
          <a:p>
            <a:pPr>
              <a:buFont typeface="Arial" pitchFamily="34" charset="0"/>
              <a:buChar char="–"/>
            </a:pPr>
            <a:r>
              <a:rPr lang="en-US" dirty="0"/>
              <a:t>the advertisement either (a) refers to the legislation </a:t>
            </a:r>
            <a:r>
              <a:rPr lang="en-US" i="1" dirty="0"/>
              <a:t>or</a:t>
            </a:r>
            <a:r>
              <a:rPr lang="en-US" dirty="0"/>
              <a:t> (b) encourages the public to contact legislators on the general subject of the legislation.</a:t>
            </a:r>
          </a:p>
        </p:txBody>
      </p:sp>
      <p:sp>
        <p:nvSpPr>
          <p:cNvPr id="4" name="Slide Number Placeholder 3"/>
          <p:cNvSpPr>
            <a:spLocks noGrp="1"/>
          </p:cNvSpPr>
          <p:nvPr>
            <p:ph type="sldNum" sz="quarter" idx="10"/>
          </p:nvPr>
        </p:nvSpPr>
        <p:spPr/>
        <p:txBody>
          <a:bodyPr/>
          <a:lstStyle/>
          <a:p>
            <a:pPr>
              <a:defRPr/>
            </a:pPr>
            <a:fld id="{14C4B784-BCF8-490D-A5BE-0E54F96D8522}"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Definition Of Lobbying:  Grass Roots Lobbying</a:t>
            </a:r>
          </a:p>
        </p:txBody>
      </p:sp>
      <p:sp>
        <p:nvSpPr>
          <p:cNvPr id="36867" name="Rectangle 3"/>
          <p:cNvSpPr>
            <a:spLocks noGrp="1" noChangeArrowheads="1"/>
          </p:cNvSpPr>
          <p:nvPr>
            <p:ph idx="1"/>
          </p:nvPr>
        </p:nvSpPr>
        <p:spPr/>
        <p:txBody>
          <a:bodyPr/>
          <a:lstStyle/>
          <a:p>
            <a:pPr>
              <a:buFont typeface="Wingdings" pitchFamily="2" charset="2"/>
              <a:buChar char="§"/>
            </a:pPr>
            <a:r>
              <a:rPr lang="en-US" dirty="0"/>
              <a:t>The presumption may be rebutted if it is shown that the communication is of the same type regularly made by the organization without regard to the timing of legislation or by showing that the timing of the advertisement was unrelated to the legislative action.</a:t>
            </a:r>
          </a:p>
        </p:txBody>
      </p:sp>
      <p:sp>
        <p:nvSpPr>
          <p:cNvPr id="4" name="Slide Number Placeholder 3"/>
          <p:cNvSpPr>
            <a:spLocks noGrp="1"/>
          </p:cNvSpPr>
          <p:nvPr>
            <p:ph type="sldNum" sz="quarter" idx="10"/>
          </p:nvPr>
        </p:nvSpPr>
        <p:spPr/>
        <p:txBody>
          <a:bodyPr/>
          <a:lstStyle/>
          <a:p>
            <a:pPr>
              <a:defRPr/>
            </a:pPr>
            <a:fld id="{AB8973FB-4702-4443-9D8A-A51A85FE19D9}"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Lobbying Definition: What is “Legislation”?</a:t>
            </a:r>
          </a:p>
        </p:txBody>
      </p:sp>
      <p:sp>
        <p:nvSpPr>
          <p:cNvPr id="37891" name="Rectangle 3"/>
          <p:cNvSpPr>
            <a:spLocks noGrp="1" noChangeArrowheads="1"/>
          </p:cNvSpPr>
          <p:nvPr>
            <p:ph idx="1"/>
          </p:nvPr>
        </p:nvSpPr>
        <p:spPr/>
        <p:txBody>
          <a:bodyPr/>
          <a:lstStyle/>
          <a:p>
            <a:pPr>
              <a:buFont typeface="Wingdings" pitchFamily="2" charset="2"/>
              <a:buChar char="§"/>
            </a:pPr>
            <a:r>
              <a:rPr lang="en-US" dirty="0"/>
              <a:t>Action by a “Legislative Body,” e.g.,</a:t>
            </a:r>
          </a:p>
          <a:p>
            <a:pPr>
              <a:buFont typeface="Arial" pitchFamily="34" charset="0"/>
              <a:buChar char="–"/>
            </a:pPr>
            <a:r>
              <a:rPr lang="en-US" dirty="0"/>
              <a:t>Congress,</a:t>
            </a:r>
          </a:p>
          <a:p>
            <a:pPr>
              <a:buFont typeface="Arial" pitchFamily="34" charset="0"/>
              <a:buChar char="–"/>
            </a:pPr>
            <a:r>
              <a:rPr lang="en-US" dirty="0"/>
              <a:t>State Legislature,</a:t>
            </a:r>
          </a:p>
          <a:p>
            <a:pPr>
              <a:buFont typeface="Arial" pitchFamily="34" charset="0"/>
              <a:buChar char="–"/>
            </a:pPr>
            <a:r>
              <a:rPr lang="en-US" dirty="0"/>
              <a:t>Local Council, or</a:t>
            </a:r>
          </a:p>
          <a:p>
            <a:pPr>
              <a:buFont typeface="Arial" pitchFamily="34" charset="0"/>
              <a:buChar char="–"/>
            </a:pPr>
            <a:r>
              <a:rPr lang="en-US" dirty="0"/>
              <a:t>Public in a referendum or ballot measure.</a:t>
            </a:r>
          </a:p>
          <a:p>
            <a:pPr>
              <a:buFont typeface="Wingdings" pitchFamily="2" charset="2"/>
              <a:buChar char="§"/>
            </a:pPr>
            <a:r>
              <a:rPr lang="en-US" dirty="0"/>
              <a:t>A “Legislative body” does not include “administrative bodies,” such as school boards, housing authorities, zoning boards, or similar elected or appointed bodies.</a:t>
            </a:r>
          </a:p>
          <a:p>
            <a:pPr>
              <a:buFont typeface="Wingdings" pitchFamily="2" charset="2"/>
              <a:buChar char="§"/>
            </a:pPr>
            <a:r>
              <a:rPr lang="en-US" dirty="0"/>
              <a:t>Executive or judicial bodies are NOT legislative bodies.</a:t>
            </a:r>
          </a:p>
        </p:txBody>
      </p:sp>
      <p:sp>
        <p:nvSpPr>
          <p:cNvPr id="4" name="Slide Number Placeholder 3"/>
          <p:cNvSpPr>
            <a:spLocks noGrp="1"/>
          </p:cNvSpPr>
          <p:nvPr>
            <p:ph type="sldNum" sz="quarter" idx="10"/>
          </p:nvPr>
        </p:nvSpPr>
        <p:spPr/>
        <p:txBody>
          <a:bodyPr/>
          <a:lstStyle/>
          <a:p>
            <a:pPr>
              <a:defRPr/>
            </a:pPr>
            <a:fld id="{119D9E68-7079-4A18-94BD-E6217BB12B49}"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905000"/>
            <a:ext cx="8135938" cy="1143000"/>
          </a:xfrm>
        </p:spPr>
        <p:txBody>
          <a:bodyPr/>
          <a:lstStyle/>
          <a:p>
            <a:r>
              <a:rPr lang="en-US" dirty="0"/>
              <a:t>Summary of Lobbying Rules</a:t>
            </a:r>
          </a:p>
        </p:txBody>
      </p:sp>
      <p:sp>
        <p:nvSpPr>
          <p:cNvPr id="3" name="Slide Number Placeholder 2"/>
          <p:cNvSpPr>
            <a:spLocks noGrp="1"/>
          </p:cNvSpPr>
          <p:nvPr>
            <p:ph type="sldNum" sz="quarter" idx="10"/>
          </p:nvPr>
        </p:nvSpPr>
        <p:spPr/>
        <p:txBody>
          <a:bodyPr/>
          <a:lstStyle/>
          <a:p>
            <a:pPr>
              <a:defRPr/>
            </a:pPr>
            <a:fld id="{AE1111E9-8325-4A8A-8D07-9107B2514064}"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t>Guidelines for Identifying a Legislative Body</a:t>
            </a:r>
          </a:p>
        </p:txBody>
      </p:sp>
      <p:sp>
        <p:nvSpPr>
          <p:cNvPr id="38915" name="Content Placeholder 2"/>
          <p:cNvSpPr>
            <a:spLocks noGrp="1"/>
          </p:cNvSpPr>
          <p:nvPr>
            <p:ph idx="1"/>
          </p:nvPr>
        </p:nvSpPr>
        <p:spPr/>
        <p:txBody>
          <a:bodyPr/>
          <a:lstStyle/>
          <a:p>
            <a:pPr>
              <a:buFont typeface="Wingdings" pitchFamily="2" charset="2"/>
              <a:buChar char="§"/>
            </a:pPr>
            <a:r>
              <a:rPr lang="en-US" dirty="0"/>
              <a:t>The same rules apply for </a:t>
            </a:r>
            <a:r>
              <a:rPr lang="en-US" u="sng" dirty="0"/>
              <a:t>both</a:t>
            </a:r>
            <a:r>
              <a:rPr lang="en-US" dirty="0"/>
              <a:t> domestic and foreign organizations.  For example, if a country other than the United States has legislative bodies for states or provinces, and such legislative bodies have authority to pass laws governing conduct within their respective jurisdictions, such bodies would be “legislative bodies” for purposes of applying the lobbying rules.</a:t>
            </a:r>
          </a:p>
          <a:p>
            <a:pPr>
              <a:buFont typeface="Wingdings" pitchFamily="2" charset="2"/>
              <a:buChar char="§"/>
            </a:pPr>
            <a:r>
              <a:rPr lang="en-US" dirty="0"/>
              <a:t>Administrative bodies.  If a governmental body is formed for a special purpose, and therefore does not have general legislative authority over a particular geographic area, then it is an “administrative body,” and communications with such a body are not lobbying (unless for the principal purpose of </a:t>
            </a:r>
          </a:p>
        </p:txBody>
      </p:sp>
      <p:sp>
        <p:nvSpPr>
          <p:cNvPr id="4" name="Slide Number Placeholder 3"/>
          <p:cNvSpPr>
            <a:spLocks noGrp="1"/>
          </p:cNvSpPr>
          <p:nvPr>
            <p:ph type="sldNum" sz="quarter" idx="10"/>
          </p:nvPr>
        </p:nvSpPr>
        <p:spPr/>
        <p:txBody>
          <a:bodyPr/>
          <a:lstStyle/>
          <a:p>
            <a:pPr>
              <a:defRPr/>
            </a:pPr>
            <a:fld id="{985701C6-4742-48F2-B44D-8C727C0BD7A6}"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t>Guidelines for Identifying a Legislative Body</a:t>
            </a:r>
          </a:p>
        </p:txBody>
      </p:sp>
      <p:sp>
        <p:nvSpPr>
          <p:cNvPr id="39939" name="Content Placeholder 2"/>
          <p:cNvSpPr>
            <a:spLocks noGrp="1"/>
          </p:cNvSpPr>
          <p:nvPr>
            <p:ph idx="1"/>
          </p:nvPr>
        </p:nvSpPr>
        <p:spPr/>
        <p:txBody>
          <a:bodyPr/>
          <a:lstStyle/>
          <a:p>
            <a:pPr>
              <a:buFontTx/>
              <a:buNone/>
            </a:pPr>
            <a:r>
              <a:rPr lang="en-US" dirty="0"/>
              <a:t>	influencing legislation by a legislative body).  Thus, a communication with a hospital district seeking its recommendation of action by the state legislature could be a lobbying communication; a communication to the hospital district seeking only action by the hospital district likely would not be lobbying.  </a:t>
            </a:r>
          </a:p>
          <a:p>
            <a:pPr>
              <a:buFont typeface="Wingdings" pitchFamily="2" charset="2"/>
              <a:buChar char="§"/>
            </a:pPr>
            <a:r>
              <a:rPr lang="en-US" dirty="0"/>
              <a:t>Complex issues may arise when members of an administrative body serve on the body by virtue of their positions as members of a legislative body.  Legislators still qualify as such even if serving ex-officio on an administrative body.</a:t>
            </a:r>
          </a:p>
        </p:txBody>
      </p:sp>
      <p:sp>
        <p:nvSpPr>
          <p:cNvPr id="4" name="Slide Number Placeholder 3"/>
          <p:cNvSpPr>
            <a:spLocks noGrp="1"/>
          </p:cNvSpPr>
          <p:nvPr>
            <p:ph type="sldNum" sz="quarter" idx="10"/>
          </p:nvPr>
        </p:nvSpPr>
        <p:spPr/>
        <p:txBody>
          <a:bodyPr/>
          <a:lstStyle/>
          <a:p>
            <a:pPr>
              <a:defRPr/>
            </a:pPr>
            <a:fld id="{779C9A9B-495E-445A-BA9D-FD2D33CF2B21}"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Lobbying Definition: What is “Legislation”?</a:t>
            </a:r>
          </a:p>
        </p:txBody>
      </p:sp>
      <p:sp>
        <p:nvSpPr>
          <p:cNvPr id="40963" name="Rectangle 3"/>
          <p:cNvSpPr>
            <a:spLocks noGrp="1" noChangeArrowheads="1"/>
          </p:cNvSpPr>
          <p:nvPr>
            <p:ph idx="1"/>
          </p:nvPr>
        </p:nvSpPr>
        <p:spPr/>
        <p:txBody>
          <a:bodyPr/>
          <a:lstStyle/>
          <a:p>
            <a:pPr>
              <a:buFont typeface="Wingdings" pitchFamily="2" charset="2"/>
              <a:buChar char="§"/>
            </a:pPr>
            <a:r>
              <a:rPr lang="en-US" dirty="0"/>
              <a:t>“Specific Legislation” or “Specific Legislative Proposals” include:</a:t>
            </a:r>
          </a:p>
          <a:p>
            <a:pPr lvl="1"/>
            <a:r>
              <a:rPr lang="en-US" dirty="0"/>
              <a:t>Introduced bills,</a:t>
            </a:r>
          </a:p>
          <a:p>
            <a:pPr lvl="1"/>
            <a:r>
              <a:rPr lang="en-US" dirty="0"/>
              <a:t>Treaties once negotiations commence,</a:t>
            </a:r>
          </a:p>
          <a:p>
            <a:pPr lvl="1"/>
            <a:r>
              <a:rPr lang="en-US" dirty="0"/>
              <a:t>Ballot measures once petition to place on ballot is circulated,</a:t>
            </a:r>
          </a:p>
          <a:p>
            <a:pPr lvl="1"/>
            <a:r>
              <a:rPr lang="en-US" dirty="0"/>
              <a:t>Bills passed by other states, and </a:t>
            </a:r>
          </a:p>
          <a:p>
            <a:pPr lvl="1"/>
            <a:r>
              <a:rPr lang="en-US" dirty="0"/>
              <a:t>Proposals which have sufficient detail so that legislation could be drafted</a:t>
            </a:r>
          </a:p>
        </p:txBody>
      </p:sp>
      <p:sp>
        <p:nvSpPr>
          <p:cNvPr id="4" name="Slide Number Placeholder 3"/>
          <p:cNvSpPr>
            <a:spLocks noGrp="1"/>
          </p:cNvSpPr>
          <p:nvPr>
            <p:ph type="sldNum" sz="quarter" idx="10"/>
          </p:nvPr>
        </p:nvSpPr>
        <p:spPr/>
        <p:txBody>
          <a:bodyPr/>
          <a:lstStyle/>
          <a:p>
            <a:pPr>
              <a:defRPr/>
            </a:pPr>
            <a:fld id="{B6ED5CF3-435E-4049-BF6B-B1D9753A2EB6}"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2900" dirty="0"/>
              <a:t>Challenges of Identifying “Specific Legislation” or a “Specific Legislative Proposal</a:t>
            </a:r>
            <a:r>
              <a:rPr lang="en-US" dirty="0"/>
              <a:t>”</a:t>
            </a:r>
          </a:p>
        </p:txBody>
      </p:sp>
      <p:sp>
        <p:nvSpPr>
          <p:cNvPr id="41987" name="Content Placeholder 2"/>
          <p:cNvSpPr>
            <a:spLocks noGrp="1"/>
          </p:cNvSpPr>
          <p:nvPr>
            <p:ph idx="1"/>
          </p:nvPr>
        </p:nvSpPr>
        <p:spPr/>
        <p:txBody>
          <a:bodyPr/>
          <a:lstStyle/>
          <a:p>
            <a:pPr>
              <a:buFont typeface="Wingdings" pitchFamily="2" charset="2"/>
              <a:buChar char="§"/>
            </a:pPr>
            <a:r>
              <a:rPr lang="en-US" dirty="0"/>
              <a:t>Definitions are not as “bright line” as most of the lobbying rules.</a:t>
            </a:r>
          </a:p>
          <a:p>
            <a:pPr>
              <a:buFont typeface="Wingdings" pitchFamily="2" charset="2"/>
              <a:buChar char="§"/>
            </a:pPr>
            <a:r>
              <a:rPr lang="en-US" dirty="0"/>
              <a:t>In general, there is no “look back” rule  — if an expenditure is made before legislation or a specific proposal has emerged, that expenditure generally will not count as lobbying.</a:t>
            </a:r>
          </a:p>
          <a:p>
            <a:pPr>
              <a:buFont typeface="Wingdings" pitchFamily="2" charset="2"/>
              <a:buChar char="§"/>
            </a:pPr>
            <a:r>
              <a:rPr lang="en-US" dirty="0"/>
              <a:t>Once legislation or a specific legislative proposal materializes, expenditures will be treated as lobbying if all requirements of a lobbying communication are met.</a:t>
            </a:r>
          </a:p>
          <a:p>
            <a:pPr>
              <a:buFontTx/>
              <a:buNone/>
            </a:pPr>
            <a:endParaRPr lang="en-US" dirty="0"/>
          </a:p>
        </p:txBody>
      </p:sp>
      <p:sp>
        <p:nvSpPr>
          <p:cNvPr id="4" name="Slide Number Placeholder 3"/>
          <p:cNvSpPr>
            <a:spLocks noGrp="1"/>
          </p:cNvSpPr>
          <p:nvPr>
            <p:ph type="sldNum" sz="quarter" idx="10"/>
          </p:nvPr>
        </p:nvSpPr>
        <p:spPr/>
        <p:txBody>
          <a:bodyPr/>
          <a:lstStyle/>
          <a:p>
            <a:pPr>
              <a:defRPr/>
            </a:pPr>
            <a:fld id="{6EB54592-827F-4205-96D2-3DCC3A163119}"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2900" dirty="0"/>
              <a:t>Challenges of Identifying “Specific Legislation” or a “Specific Legislative Proposal”</a:t>
            </a:r>
          </a:p>
        </p:txBody>
      </p:sp>
      <p:sp>
        <p:nvSpPr>
          <p:cNvPr id="43011" name="Content Placeholder 2"/>
          <p:cNvSpPr>
            <a:spLocks noGrp="1"/>
          </p:cNvSpPr>
          <p:nvPr>
            <p:ph idx="1"/>
          </p:nvPr>
        </p:nvSpPr>
        <p:spPr/>
        <p:txBody>
          <a:bodyPr/>
          <a:lstStyle/>
          <a:p>
            <a:pPr>
              <a:buFont typeface="Wingdings" pitchFamily="2" charset="2"/>
              <a:buChar char="§"/>
            </a:pPr>
            <a:r>
              <a:rPr lang="en-US" dirty="0"/>
              <a:t>Changes in circumstances illustrate the importance of analyzing</a:t>
            </a:r>
            <a:r>
              <a:rPr lang="en-US" u="sng" dirty="0"/>
              <a:t> BOTH</a:t>
            </a:r>
            <a:r>
              <a:rPr lang="en-US" dirty="0"/>
              <a:t> the exceptions from lobbying and the special exceptions for private foundation grants.</a:t>
            </a:r>
            <a:endParaRPr lang="en-US" u="sng" dirty="0"/>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0B1D970A-670D-4DEE-B2CD-6B030CC7C555}"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Exceptions: Activities which are NOT Lobbying</a:t>
            </a:r>
          </a:p>
        </p:txBody>
      </p:sp>
      <p:sp>
        <p:nvSpPr>
          <p:cNvPr id="44035" name="Content Placeholder 2"/>
          <p:cNvSpPr>
            <a:spLocks noGrp="1"/>
          </p:cNvSpPr>
          <p:nvPr>
            <p:ph idx="1"/>
          </p:nvPr>
        </p:nvSpPr>
        <p:spPr/>
        <p:txBody>
          <a:bodyPr/>
          <a:lstStyle/>
          <a:p>
            <a:pPr>
              <a:buFont typeface="Wingdings" pitchFamily="2" charset="2"/>
              <a:buChar char="§"/>
            </a:pPr>
            <a:r>
              <a:rPr lang="en-US" dirty="0"/>
              <a:t>The following activities are not lobbying taxable expenditures</a:t>
            </a:r>
          </a:p>
          <a:p>
            <a:pPr>
              <a:buFont typeface="Arial" pitchFamily="34" charset="0"/>
              <a:buChar char="–"/>
            </a:pPr>
            <a:r>
              <a:rPr lang="en-US" sz="2000" dirty="0"/>
              <a:t>making available the results of nonpartisan analysis, study, or research;</a:t>
            </a:r>
          </a:p>
          <a:p>
            <a:pPr>
              <a:buFont typeface="Arial" pitchFamily="34" charset="0"/>
              <a:buChar char="–"/>
            </a:pPr>
            <a:r>
              <a:rPr lang="en-US" sz="2000" dirty="0"/>
              <a:t>technical assistance provided upon the written request of a governmental body; </a:t>
            </a:r>
          </a:p>
          <a:p>
            <a:pPr>
              <a:buFont typeface="Arial" pitchFamily="34" charset="0"/>
              <a:buChar char="–"/>
            </a:pPr>
            <a:r>
              <a:rPr lang="en-US" sz="2000" dirty="0"/>
              <a:t>appearances before legislative bodies by representatives of a private foundation with respect to legislation affecting the foundation’s existence, powers, tax-exempt status, or eligibility to receive deductible contributions; and</a:t>
            </a:r>
          </a:p>
          <a:p>
            <a:pPr>
              <a:buFont typeface="Arial" pitchFamily="34" charset="0"/>
              <a:buChar char="–"/>
            </a:pPr>
            <a:r>
              <a:rPr lang="en-US" sz="2000" dirty="0"/>
              <a:t>broad discussions of economic and social policy issues which may at some time be the subject of legislation, provided that the discussion does not deal with specific legislation.</a:t>
            </a:r>
          </a:p>
        </p:txBody>
      </p:sp>
      <p:sp>
        <p:nvSpPr>
          <p:cNvPr id="4" name="Slide Number Placeholder 3"/>
          <p:cNvSpPr>
            <a:spLocks noGrp="1"/>
          </p:cNvSpPr>
          <p:nvPr>
            <p:ph type="sldNum" sz="quarter" idx="10"/>
          </p:nvPr>
        </p:nvSpPr>
        <p:spPr/>
        <p:txBody>
          <a:bodyPr/>
          <a:lstStyle/>
          <a:p>
            <a:pPr>
              <a:defRPr/>
            </a:pPr>
            <a:fld id="{BD9A2C52-7739-4BED-A579-E0427083128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Exceptions: Activities which are NOT Lobbying</a:t>
            </a:r>
          </a:p>
        </p:txBody>
      </p:sp>
      <p:sp>
        <p:nvSpPr>
          <p:cNvPr id="45059" name="Content Placeholder 2"/>
          <p:cNvSpPr>
            <a:spLocks noGrp="1"/>
          </p:cNvSpPr>
          <p:nvPr>
            <p:ph idx="1"/>
          </p:nvPr>
        </p:nvSpPr>
        <p:spPr>
          <a:xfrm>
            <a:off x="457200" y="1447800"/>
            <a:ext cx="8181975" cy="4572000"/>
          </a:xfrm>
        </p:spPr>
        <p:txBody>
          <a:bodyPr/>
          <a:lstStyle/>
          <a:p>
            <a:pPr lvl="1">
              <a:buFont typeface="Verdana" pitchFamily="34" charset="0"/>
              <a:buChar char="−"/>
            </a:pPr>
            <a:r>
              <a:rPr lang="en-US" dirty="0"/>
              <a:t>certain member communications</a:t>
            </a:r>
          </a:p>
        </p:txBody>
      </p:sp>
      <p:sp>
        <p:nvSpPr>
          <p:cNvPr id="4" name="Slide Number Placeholder 3"/>
          <p:cNvSpPr>
            <a:spLocks noGrp="1"/>
          </p:cNvSpPr>
          <p:nvPr>
            <p:ph type="sldNum" sz="quarter" idx="10"/>
          </p:nvPr>
        </p:nvSpPr>
        <p:spPr/>
        <p:txBody>
          <a:bodyPr/>
          <a:lstStyle/>
          <a:p>
            <a:pPr>
              <a:defRPr/>
            </a:pPr>
            <a:fld id="{FB1AD071-E67A-40E9-ADE9-7C5C95A66CB6}"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Exceptions: Nonpartisan Research and Analysis</a:t>
            </a:r>
          </a:p>
        </p:txBody>
      </p:sp>
      <p:sp>
        <p:nvSpPr>
          <p:cNvPr id="46083" name="Content Placeholder 2"/>
          <p:cNvSpPr>
            <a:spLocks noGrp="1"/>
          </p:cNvSpPr>
          <p:nvPr>
            <p:ph idx="1"/>
          </p:nvPr>
        </p:nvSpPr>
        <p:spPr/>
        <p:txBody>
          <a:bodyPr/>
          <a:lstStyle/>
          <a:p>
            <a:pPr>
              <a:buFont typeface="Wingdings" pitchFamily="2" charset="2"/>
              <a:buChar char="§"/>
            </a:pPr>
            <a:r>
              <a:rPr lang="en-US" sz="2000" dirty="0"/>
              <a:t>A  501(c)(3) organization may fund research and present an “independent and objective” discussion of a particular subject matter. </a:t>
            </a:r>
          </a:p>
          <a:p>
            <a:pPr>
              <a:buFont typeface="Wingdings" pitchFamily="2" charset="2"/>
              <a:buChar char="§"/>
            </a:pPr>
            <a:r>
              <a:rPr lang="en-US" sz="2000" dirty="0"/>
              <a:t> A </a:t>
            </a:r>
            <a:r>
              <a:rPr lang="en-US" sz="2000" i="1" dirty="0"/>
              <a:t>particular viewpoint</a:t>
            </a:r>
            <a:r>
              <a:rPr lang="en-US" sz="2000" dirty="0"/>
              <a:t> or position </a:t>
            </a:r>
            <a:r>
              <a:rPr lang="en-US" sz="2000" i="1" dirty="0"/>
              <a:t>may be advocated</a:t>
            </a:r>
            <a:r>
              <a:rPr lang="en-US" sz="2000" dirty="0"/>
              <a:t> if the study presents a “sufficiently full and fair exposition of the pertinent facts to enable the public or an individual to form an independent opinion or conclusion.”  Mere presentation of unsupported opinion is insufficient.  </a:t>
            </a:r>
          </a:p>
          <a:p>
            <a:pPr>
              <a:buFont typeface="Wingdings" pitchFamily="2" charset="2"/>
              <a:buChar char="§"/>
            </a:pPr>
            <a:r>
              <a:rPr lang="en-US" sz="2000" dirty="0"/>
              <a:t>The research may be distributed to the public, legislators or governmental officials in any suitable manner, such as distribution of speeches, articles, and reports; conferences and discussions; and media presentations.  However, the exception may not apply if the communication is directed solely to individuals interested only in one side of a particular issue.</a:t>
            </a:r>
          </a:p>
        </p:txBody>
      </p:sp>
      <p:sp>
        <p:nvSpPr>
          <p:cNvPr id="4" name="Slide Number Placeholder 3"/>
          <p:cNvSpPr>
            <a:spLocks noGrp="1"/>
          </p:cNvSpPr>
          <p:nvPr>
            <p:ph type="sldNum" sz="quarter" idx="10"/>
          </p:nvPr>
        </p:nvSpPr>
        <p:spPr/>
        <p:txBody>
          <a:bodyPr/>
          <a:lstStyle/>
          <a:p>
            <a:pPr>
              <a:defRPr/>
            </a:pPr>
            <a:fld id="{97BD5605-B35F-4564-AE07-631CA3623F1B}"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Exceptions: Nonpartisan Research and Analysis</a:t>
            </a:r>
          </a:p>
        </p:txBody>
      </p:sp>
      <p:sp>
        <p:nvSpPr>
          <p:cNvPr id="47107" name="Content Placeholder 2"/>
          <p:cNvSpPr>
            <a:spLocks noGrp="1"/>
          </p:cNvSpPr>
          <p:nvPr>
            <p:ph idx="1"/>
          </p:nvPr>
        </p:nvSpPr>
        <p:spPr/>
        <p:txBody>
          <a:bodyPr/>
          <a:lstStyle/>
          <a:p>
            <a:pPr>
              <a:buFont typeface="Wingdings" pitchFamily="2" charset="2"/>
              <a:buChar char="§"/>
            </a:pPr>
            <a:r>
              <a:rPr lang="en-US" sz="2000" dirty="0"/>
              <a:t>If a communication qualifies as nonpartisan research and analysis but nonetheless is an “advocacy communication,” special rules may apply.  An “advocacy communication” is a communication that refers to specific legislation and expresses a view on such legislation but is not a lobbying communication because it contains no call to action.</a:t>
            </a:r>
          </a:p>
          <a:p>
            <a:pPr>
              <a:buFont typeface="Wingdings" pitchFamily="2" charset="2"/>
              <a:buChar char="§"/>
            </a:pPr>
            <a:r>
              <a:rPr lang="en-US" sz="2000" dirty="0"/>
              <a:t>The subsequent distribution of an advocacy communication for grass roots lobbying purposes with a direct encouragement for the recipient to take action may convert the communication to a grass roots lobbying expense (but not a direct lobbying expense).  In order for the call to action to be “direct,” it must urge a legislative contact, provide legislator addresses or phone numbers, or a post card or petition; mere identification of legislators and their positions is not a “direct” call to action.</a:t>
            </a:r>
          </a:p>
          <a:p>
            <a:endParaRPr lang="en-US" sz="2000" dirty="0"/>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9BDDA614-B1F9-415C-A86C-CA13C70EAE9F}"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Exceptions: Nonpartisan Research and Analysis</a:t>
            </a:r>
          </a:p>
        </p:txBody>
      </p:sp>
      <p:sp>
        <p:nvSpPr>
          <p:cNvPr id="48131" name="Content Placeholder 2"/>
          <p:cNvSpPr>
            <a:spLocks noGrp="1"/>
          </p:cNvSpPr>
          <p:nvPr>
            <p:ph idx="1"/>
          </p:nvPr>
        </p:nvSpPr>
        <p:spPr/>
        <p:txBody>
          <a:bodyPr/>
          <a:lstStyle/>
          <a:p>
            <a:pPr>
              <a:buFont typeface="Wingdings" pitchFamily="2" charset="2"/>
              <a:buChar char="§"/>
            </a:pPr>
            <a:r>
              <a:rPr lang="en-US" sz="2000" dirty="0"/>
              <a:t>The “advocacy communication” rule with respect to nonpartisan research and analysis distribution may be avoided if the distribution for lobbying purposes occurs more than six months after payment of the expenditure for nonpartisan research and analysis or if it is shown that the “primary purpose” of the research expenditure was for nonlobbying use.  </a:t>
            </a:r>
          </a:p>
          <a:p>
            <a:pPr>
              <a:buFont typeface="Wingdings" pitchFamily="2" charset="2"/>
              <a:buChar char="§"/>
            </a:pPr>
            <a:r>
              <a:rPr lang="en-US" sz="2000" dirty="0"/>
              <a:t>The “primary purpose” test will be met if it is shown that, prior to the lobbying distribution, there was a “substantial” nonlobbying distribution of the advocacy communication at least equal in scope to the subsequent lobbying distribution.</a:t>
            </a:r>
          </a:p>
          <a:p>
            <a:endParaRPr lang="en-US" dirty="0"/>
          </a:p>
        </p:txBody>
      </p:sp>
      <p:sp>
        <p:nvSpPr>
          <p:cNvPr id="4" name="Slide Number Placeholder 3"/>
          <p:cNvSpPr>
            <a:spLocks noGrp="1"/>
          </p:cNvSpPr>
          <p:nvPr>
            <p:ph type="sldNum" sz="quarter" idx="10"/>
          </p:nvPr>
        </p:nvSpPr>
        <p:spPr/>
        <p:txBody>
          <a:bodyPr/>
          <a:lstStyle/>
          <a:p>
            <a:pPr>
              <a:defRPr/>
            </a:pPr>
            <a:fld id="{C4A26305-2E6B-46B6-A8A9-AFD8626A46BC}"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Tax Law Limits On Lobbying and Political Activity</a:t>
            </a:r>
          </a:p>
        </p:txBody>
      </p:sp>
      <p:sp>
        <p:nvSpPr>
          <p:cNvPr id="19459" name="Rectangle 3"/>
          <p:cNvSpPr>
            <a:spLocks noGrp="1" noChangeArrowheads="1"/>
          </p:cNvSpPr>
          <p:nvPr>
            <p:ph idx="1"/>
          </p:nvPr>
        </p:nvSpPr>
        <p:spPr/>
        <p:txBody>
          <a:bodyPr/>
          <a:lstStyle/>
          <a:p>
            <a:pPr>
              <a:buFont typeface="Wingdings" pitchFamily="2" charset="2"/>
              <a:buChar char="§"/>
            </a:pPr>
            <a:r>
              <a:rPr lang="en-US" dirty="0"/>
              <a:t>Section 501(c)(3) of the Internal Revenue Code of 1986 (“Code”) provides tax exemption for charitable, religious, educational, and scientific organizations</a:t>
            </a:r>
          </a:p>
          <a:p>
            <a:pPr>
              <a:buFont typeface="Wingdings" pitchFamily="2" charset="2"/>
              <a:buNone/>
            </a:pPr>
            <a:r>
              <a:rPr lang="en-US" dirty="0"/>
              <a:t>	“. . . no substantial part of the activities of which is carrying on propaganda, or otherwise attempting, to influence legislation, (except as otherwise provided in subsection [501] (h)), and which do . . . not participate in, or intervene in (including the publishing or distributing of statements), any political campaign on behalf of (or in opposition to) any candidate for public office.”</a:t>
            </a:r>
          </a:p>
          <a:p>
            <a:endParaRPr lang="en-US" dirty="0"/>
          </a:p>
        </p:txBody>
      </p:sp>
      <p:sp>
        <p:nvSpPr>
          <p:cNvPr id="4" name="Slide Number Placeholder 3"/>
          <p:cNvSpPr>
            <a:spLocks noGrp="1"/>
          </p:cNvSpPr>
          <p:nvPr>
            <p:ph type="sldNum" sz="quarter" idx="10"/>
          </p:nvPr>
        </p:nvSpPr>
        <p:spPr/>
        <p:txBody>
          <a:bodyPr/>
          <a:lstStyle/>
          <a:p>
            <a:pPr>
              <a:defRPr/>
            </a:pPr>
            <a:fld id="{23A4E675-0522-426E-8F45-F5ED78CFD50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Exceptions: Technical Advice or Assistance</a:t>
            </a:r>
          </a:p>
        </p:txBody>
      </p:sp>
      <p:sp>
        <p:nvSpPr>
          <p:cNvPr id="49155" name="Content Placeholder 2"/>
          <p:cNvSpPr>
            <a:spLocks noGrp="1"/>
          </p:cNvSpPr>
          <p:nvPr>
            <p:ph idx="1"/>
          </p:nvPr>
        </p:nvSpPr>
        <p:spPr>
          <a:xfrm>
            <a:off x="504825" y="1219200"/>
            <a:ext cx="8181975" cy="4800600"/>
          </a:xfrm>
        </p:spPr>
        <p:txBody>
          <a:bodyPr/>
          <a:lstStyle/>
          <a:p>
            <a:pPr>
              <a:buFont typeface="Wingdings" pitchFamily="2" charset="2"/>
              <a:buChar char="§"/>
            </a:pPr>
            <a:r>
              <a:rPr lang="en-US" dirty="0"/>
              <a:t>A section 501(c)(3) organization may provide testimony or other information in response to a </a:t>
            </a:r>
            <a:r>
              <a:rPr lang="en-US" i="1" dirty="0"/>
              <a:t>written</a:t>
            </a:r>
            <a:r>
              <a:rPr lang="en-US" dirty="0"/>
              <a:t> request from a governmental body or committee such as a congressional committee or subcommittee or a state legislature or a committee thereof.</a:t>
            </a:r>
          </a:p>
          <a:p>
            <a:pPr>
              <a:buFont typeface="Wingdings" pitchFamily="2" charset="2"/>
              <a:buChar char="§"/>
            </a:pPr>
            <a:r>
              <a:rPr lang="en-US" dirty="0"/>
              <a:t>The presentation of such assistance need not be nonpartisan, although opinions may be offered only if requested by the legislative body or if they are directly related to the information requested.</a:t>
            </a:r>
          </a:p>
          <a:p>
            <a:pPr>
              <a:buFont typeface="Wingdings" pitchFamily="2" charset="2"/>
              <a:buChar char="§"/>
            </a:pPr>
            <a:r>
              <a:rPr lang="en-US" dirty="0"/>
              <a:t>The request for advice or assistance must be in writing and must be submitted on behalf of the requesting legislative body, as distinguished from an individual member thereof.</a:t>
            </a:r>
          </a:p>
        </p:txBody>
      </p:sp>
      <p:sp>
        <p:nvSpPr>
          <p:cNvPr id="4" name="Slide Number Placeholder 3"/>
          <p:cNvSpPr>
            <a:spLocks noGrp="1"/>
          </p:cNvSpPr>
          <p:nvPr>
            <p:ph type="sldNum" sz="quarter" idx="10"/>
          </p:nvPr>
        </p:nvSpPr>
        <p:spPr/>
        <p:txBody>
          <a:bodyPr/>
          <a:lstStyle/>
          <a:p>
            <a:pPr>
              <a:defRPr/>
            </a:pPr>
            <a:fld id="{AB2A1182-C121-4C09-80BA-43F056ADE303}"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Exceptions: Decisions Regarding Organization Powers and Duties</a:t>
            </a:r>
          </a:p>
        </p:txBody>
      </p:sp>
      <p:sp>
        <p:nvSpPr>
          <p:cNvPr id="50179" name="Content Placeholder 2"/>
          <p:cNvSpPr>
            <a:spLocks noGrp="1"/>
          </p:cNvSpPr>
          <p:nvPr>
            <p:ph idx="1"/>
          </p:nvPr>
        </p:nvSpPr>
        <p:spPr/>
        <p:txBody>
          <a:bodyPr/>
          <a:lstStyle/>
          <a:p>
            <a:pPr>
              <a:buFont typeface="Wingdings" pitchFamily="2" charset="2"/>
              <a:buChar char="§"/>
            </a:pPr>
            <a:r>
              <a:rPr lang="en-US" dirty="0"/>
              <a:t>A section 501(c)(3) organization may communicate with members or staff of a legislative body concerning legislation (including legislation proposed by the organization) affecting the organization’s existence, powers and duties, tax-exempt status, or eligibility to receive deductible contributions. </a:t>
            </a:r>
          </a:p>
          <a:p>
            <a:pPr>
              <a:buFont typeface="Wingdings" pitchFamily="2" charset="2"/>
              <a:buChar char="§"/>
            </a:pPr>
            <a:r>
              <a:rPr lang="en-US" dirty="0"/>
              <a:t>If legislation is proposed which would impose additional taxes on the organization or would prevent it from engaging in certain transactions, the organization may communicate with legislators with respect to such legislation. </a:t>
            </a:r>
          </a:p>
          <a:p>
            <a:pPr>
              <a:buFont typeface="Wingdings" pitchFamily="2" charset="2"/>
              <a:buChar char="§"/>
            </a:pPr>
            <a:r>
              <a:rPr lang="en-US" dirty="0"/>
              <a:t>However, decisions affecting the scope of operations</a:t>
            </a:r>
          </a:p>
        </p:txBody>
      </p:sp>
      <p:sp>
        <p:nvSpPr>
          <p:cNvPr id="4" name="Slide Number Placeholder 3"/>
          <p:cNvSpPr>
            <a:spLocks noGrp="1"/>
          </p:cNvSpPr>
          <p:nvPr>
            <p:ph type="sldNum" sz="quarter" idx="10"/>
          </p:nvPr>
        </p:nvSpPr>
        <p:spPr/>
        <p:txBody>
          <a:bodyPr/>
          <a:lstStyle/>
          <a:p>
            <a:pPr>
              <a:defRPr/>
            </a:pPr>
            <a:fld id="{DBBD3D04-FB7C-4A6F-9CA2-97E426D4B2B5}"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Exceptions: Decisions Regarding Organization Powers and Duties</a:t>
            </a:r>
          </a:p>
        </p:txBody>
      </p:sp>
      <p:sp>
        <p:nvSpPr>
          <p:cNvPr id="51203" name="Content Placeholder 2"/>
          <p:cNvSpPr>
            <a:spLocks noGrp="1"/>
          </p:cNvSpPr>
          <p:nvPr>
            <p:ph idx="1"/>
          </p:nvPr>
        </p:nvSpPr>
        <p:spPr/>
        <p:txBody>
          <a:bodyPr/>
          <a:lstStyle/>
          <a:p>
            <a:pPr>
              <a:buFont typeface="Wingdings" pitchFamily="2" charset="2"/>
              <a:buNone/>
            </a:pPr>
            <a:r>
              <a:rPr lang="en-US" dirty="0"/>
              <a:t>	of the organization, such as decisions affecting the continued funding of programs operated by an organization, are not protected by the “self-defense lobbying” exception.</a:t>
            </a:r>
          </a:p>
        </p:txBody>
      </p:sp>
      <p:sp>
        <p:nvSpPr>
          <p:cNvPr id="4" name="Slide Number Placeholder 3"/>
          <p:cNvSpPr>
            <a:spLocks noGrp="1"/>
          </p:cNvSpPr>
          <p:nvPr>
            <p:ph type="sldNum" sz="quarter" idx="10"/>
          </p:nvPr>
        </p:nvSpPr>
        <p:spPr/>
        <p:txBody>
          <a:bodyPr/>
          <a:lstStyle/>
          <a:p>
            <a:pPr>
              <a:defRPr/>
            </a:pPr>
            <a:fld id="{B12CF049-4DED-4364-8FF2-DAD1D982D08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t>Exceptions: Discussions of Broad Social Problems</a:t>
            </a:r>
          </a:p>
        </p:txBody>
      </p:sp>
      <p:sp>
        <p:nvSpPr>
          <p:cNvPr id="52227" name="Content Placeholder 2"/>
          <p:cNvSpPr>
            <a:spLocks noGrp="1"/>
          </p:cNvSpPr>
          <p:nvPr>
            <p:ph idx="1"/>
          </p:nvPr>
        </p:nvSpPr>
        <p:spPr/>
        <p:txBody>
          <a:bodyPr/>
          <a:lstStyle/>
          <a:p>
            <a:pPr>
              <a:buFont typeface="Wingdings" pitchFamily="2" charset="2"/>
              <a:buChar char="§"/>
            </a:pPr>
            <a:r>
              <a:rPr lang="en-US" dirty="0"/>
              <a:t>A private foundation may make expenditures for discussions and examinations of broad social and economic policy not directed at specific legislative proposals.</a:t>
            </a:r>
          </a:p>
          <a:p>
            <a:pPr>
              <a:buFont typeface="Wingdings" pitchFamily="2" charset="2"/>
              <a:buChar char="§"/>
            </a:pPr>
            <a:r>
              <a:rPr lang="en-US" dirty="0"/>
              <a:t>Such expenditures are permitted — even if government would be ultimately expected to deal with the problem — so long as  specific legislative proposals are not discussed and no direct request to take action on legislation is involved.</a:t>
            </a:r>
          </a:p>
          <a:p>
            <a:endParaRPr lang="en-US" dirty="0"/>
          </a:p>
        </p:txBody>
      </p:sp>
      <p:sp>
        <p:nvSpPr>
          <p:cNvPr id="4" name="Slide Number Placeholder 3"/>
          <p:cNvSpPr>
            <a:spLocks noGrp="1"/>
          </p:cNvSpPr>
          <p:nvPr>
            <p:ph type="sldNum" sz="quarter" idx="10"/>
          </p:nvPr>
        </p:nvSpPr>
        <p:spPr/>
        <p:txBody>
          <a:bodyPr/>
          <a:lstStyle/>
          <a:p>
            <a:pPr>
              <a:defRPr/>
            </a:pPr>
            <a:fld id="{B80F3B12-532D-42FE-9375-7A64A73C561B}"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1447800"/>
            <a:ext cx="8135938" cy="1752600"/>
          </a:xfrm>
        </p:spPr>
        <p:txBody>
          <a:bodyPr/>
          <a:lstStyle/>
          <a:p>
            <a:br>
              <a:rPr lang="en-US" dirty="0"/>
            </a:br>
            <a:r>
              <a:rPr lang="en-US" dirty="0"/>
              <a:t>Private Foundation Grant-Making and the Lobbying Rules</a:t>
            </a:r>
          </a:p>
        </p:txBody>
      </p:sp>
      <p:sp>
        <p:nvSpPr>
          <p:cNvPr id="3" name="Slide Number Placeholder 2"/>
          <p:cNvSpPr>
            <a:spLocks noGrp="1"/>
          </p:cNvSpPr>
          <p:nvPr>
            <p:ph type="sldNum" sz="quarter" idx="10"/>
          </p:nvPr>
        </p:nvSpPr>
        <p:spPr/>
        <p:txBody>
          <a:bodyPr/>
          <a:lstStyle/>
          <a:p>
            <a:pPr>
              <a:defRPr/>
            </a:pPr>
            <a:fld id="{FC10E52E-A5FF-4538-8586-FA7EBCF29EA7}"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533400" y="152400"/>
            <a:ext cx="8135938" cy="1143000"/>
          </a:xfrm>
        </p:spPr>
        <p:txBody>
          <a:bodyPr/>
          <a:lstStyle/>
          <a:p>
            <a:pPr eaLnBrk="1" hangingPunct="1"/>
            <a:r>
              <a:rPr lang="en-US" dirty="0"/>
              <a:t>Foundation Grant-Making and the Lobbying Rules</a:t>
            </a:r>
          </a:p>
        </p:txBody>
      </p:sp>
      <p:sp>
        <p:nvSpPr>
          <p:cNvPr id="54275" name="Content Placeholder 4"/>
          <p:cNvSpPr>
            <a:spLocks noGrp="1"/>
          </p:cNvSpPr>
          <p:nvPr>
            <p:ph idx="1"/>
          </p:nvPr>
        </p:nvSpPr>
        <p:spPr>
          <a:xfrm>
            <a:off x="152400" y="1219200"/>
            <a:ext cx="8610600" cy="5486400"/>
          </a:xfrm>
        </p:spPr>
        <p:txBody>
          <a:bodyPr/>
          <a:lstStyle/>
          <a:p>
            <a:pPr eaLnBrk="1" hangingPunct="1">
              <a:spcAft>
                <a:spcPts val="600"/>
              </a:spcAft>
              <a:buFont typeface="Book Antiqua" pitchFamily="18" charset="0"/>
              <a:buAutoNum type="alphaUcPeriod"/>
            </a:pPr>
            <a:r>
              <a:rPr lang="en-US" sz="1600" dirty="0"/>
              <a:t>A private foundation can make grants to public charities for non-lobbying purposes under a grant agreement prohibiting use of the grant for lobbying. </a:t>
            </a:r>
          </a:p>
          <a:p>
            <a:pPr eaLnBrk="1" hangingPunct="1">
              <a:spcAft>
                <a:spcPts val="600"/>
              </a:spcAft>
              <a:buFont typeface="Book Antiqua" pitchFamily="18" charset="0"/>
              <a:buAutoNum type="alphaUcPeriod"/>
            </a:pPr>
            <a:r>
              <a:rPr lang="en-US" sz="1600" dirty="0"/>
              <a:t>Private foundations may also make grants to public charities that may end up using some grant funds for lobbying activities by using either one of the following options:</a:t>
            </a:r>
          </a:p>
          <a:p>
            <a:pPr lvl="1" eaLnBrk="1" hangingPunct="1">
              <a:spcAft>
                <a:spcPts val="600"/>
              </a:spcAft>
              <a:buFont typeface="Verdana" pitchFamily="34" charset="0"/>
              <a:buChar char="●"/>
            </a:pPr>
            <a:r>
              <a:rPr lang="en-US" sz="1600" dirty="0"/>
              <a:t>a grant for a specific project using the “project grant rule”; or</a:t>
            </a:r>
          </a:p>
          <a:p>
            <a:pPr lvl="1" eaLnBrk="1" hangingPunct="1">
              <a:spcAft>
                <a:spcPts val="600"/>
              </a:spcAft>
              <a:buFont typeface="Verdana" pitchFamily="34" charset="0"/>
              <a:buChar char="●"/>
            </a:pPr>
            <a:r>
              <a:rPr lang="en-US" sz="1600" dirty="0"/>
              <a:t>a “general support grant” for charity’s discretionary use.</a:t>
            </a:r>
          </a:p>
          <a:p>
            <a:pPr marL="342900" lvl="2" indent="0" eaLnBrk="1" hangingPunct="1">
              <a:spcAft>
                <a:spcPts val="600"/>
              </a:spcAft>
              <a:buFontTx/>
              <a:buNone/>
            </a:pPr>
            <a:r>
              <a:rPr lang="en-US" sz="1600" dirty="0"/>
              <a:t>The key to using either of these options is that the private foundation’s funds are not directed for lobbying use, and the public charity controls the use.</a:t>
            </a:r>
          </a:p>
          <a:p>
            <a:pPr eaLnBrk="1" hangingPunct="1">
              <a:spcAft>
                <a:spcPts val="600"/>
              </a:spcAft>
              <a:buFont typeface="Book Antiqua" pitchFamily="18" charset="0"/>
              <a:buAutoNum type="alphaUcPeriod"/>
            </a:pPr>
            <a:r>
              <a:rPr lang="en-US" sz="1600" dirty="0"/>
              <a:t>In contrast, for foundation grants to non-public charities (</a:t>
            </a:r>
            <a:r>
              <a:rPr lang="en-US" sz="1600" i="1" dirty="0"/>
              <a:t>e.g., </a:t>
            </a:r>
            <a:r>
              <a:rPr lang="en-US" sz="1600" dirty="0"/>
              <a:t>to section 501(c)(4) or (c)(6) organizations, or to other private foundations) the private foundation </a:t>
            </a:r>
            <a:r>
              <a:rPr lang="en-US" sz="1600" u="sng" dirty="0"/>
              <a:t>must</a:t>
            </a:r>
            <a:r>
              <a:rPr lang="en-US" sz="1600" dirty="0"/>
              <a:t> exercise “expenditure responsibility” (“ER”) over the grant.  ER grants carry additional requirements and are subject to more IRS scrutiny.</a:t>
            </a:r>
          </a:p>
          <a:p>
            <a:pPr eaLnBrk="1" hangingPunct="1">
              <a:buFont typeface="Book Antiqua" pitchFamily="18" charset="0"/>
              <a:buAutoNum type="alphaUcPeriod"/>
            </a:pPr>
            <a:r>
              <a:rPr lang="en-US" sz="1600" dirty="0"/>
              <a:t>Private foundations may fund discussions with government officials for a program jointly funded by the private foundation and the government.</a:t>
            </a:r>
          </a:p>
          <a:p>
            <a:pPr lvl="1" eaLnBrk="1" hangingPunct="1"/>
            <a:endParaRPr lang="en-US" dirty="0"/>
          </a:p>
          <a:p>
            <a:pPr lvl="1" eaLnBrk="1" hangingPunct="1"/>
            <a:endParaRPr lang="en-US" dirty="0"/>
          </a:p>
          <a:p>
            <a:pPr eaLnBrk="1" hangingPunct="1"/>
            <a:endParaRPr lang="en-US" dirty="0"/>
          </a:p>
        </p:txBody>
      </p:sp>
      <p:sp>
        <p:nvSpPr>
          <p:cNvPr id="6" name="Slide Number Placeholder 5"/>
          <p:cNvSpPr>
            <a:spLocks noGrp="1"/>
          </p:cNvSpPr>
          <p:nvPr>
            <p:ph type="sldNum" sz="quarter" idx="10"/>
          </p:nvPr>
        </p:nvSpPr>
        <p:spPr/>
        <p:txBody>
          <a:bodyPr/>
          <a:lstStyle/>
          <a:p>
            <a:pPr>
              <a:defRPr/>
            </a:pPr>
            <a:fld id="{DE1EE62D-B56D-41BC-B226-01D140740C3B}" type="slidenum">
              <a:rPr lang="en-US"/>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a:t>Project Grant Rule</a:t>
            </a:r>
          </a:p>
        </p:txBody>
      </p:sp>
      <p:sp>
        <p:nvSpPr>
          <p:cNvPr id="3" name="Content Placeholder 2"/>
          <p:cNvSpPr>
            <a:spLocks noGrp="1"/>
          </p:cNvSpPr>
          <p:nvPr>
            <p:ph idx="1"/>
          </p:nvPr>
        </p:nvSpPr>
        <p:spPr/>
        <p:txBody>
          <a:bodyPr/>
          <a:lstStyle/>
          <a:p>
            <a:pPr marL="0" indent="0" eaLnBrk="1" hangingPunct="1">
              <a:spcAft>
                <a:spcPts val="600"/>
              </a:spcAft>
              <a:buFontTx/>
              <a:buNone/>
              <a:defRPr/>
            </a:pPr>
            <a:r>
              <a:rPr lang="en-US" sz="1800" dirty="0"/>
              <a:t>A private foundation may make a grant to a public charity for a project that includes lobbying activities when three factors are met:</a:t>
            </a:r>
          </a:p>
          <a:p>
            <a:pPr lvl="1" eaLnBrk="1" hangingPunct="1">
              <a:spcAft>
                <a:spcPts val="600"/>
              </a:spcAft>
              <a:buFont typeface="Verdana" pitchFamily="34" charset="0"/>
              <a:buChar char="●"/>
              <a:defRPr/>
            </a:pPr>
            <a:r>
              <a:rPr lang="en-US" sz="1600" dirty="0"/>
              <a:t>The grant is not “earmarked” for lobbying;</a:t>
            </a:r>
          </a:p>
          <a:p>
            <a:pPr lvl="1" eaLnBrk="1" hangingPunct="1">
              <a:spcAft>
                <a:spcPts val="600"/>
              </a:spcAft>
              <a:buFont typeface="Verdana" pitchFamily="34" charset="0"/>
              <a:buChar char="●"/>
              <a:defRPr/>
            </a:pPr>
            <a:r>
              <a:rPr lang="en-US" sz="1600" dirty="0"/>
              <a:t>The grantee provides a project budget showing that the amount of the foundation grant, together with any other grants from the foundation to the grantee  for the same year, does not exceed the amount budgeted for the project’s non-lobbying activities; and</a:t>
            </a:r>
          </a:p>
          <a:p>
            <a:pPr lvl="1" eaLnBrk="1" hangingPunct="1">
              <a:spcAft>
                <a:spcPts val="600"/>
              </a:spcAft>
              <a:buFont typeface="Verdana" pitchFamily="34" charset="0"/>
              <a:buChar char="●"/>
              <a:defRPr/>
            </a:pPr>
            <a:r>
              <a:rPr lang="en-US" sz="1600" dirty="0"/>
              <a:t>The private foundation has no reason to doubt the accuracy of grantee’s budget representations.</a:t>
            </a:r>
          </a:p>
          <a:p>
            <a:pPr lvl="2" eaLnBrk="1" hangingPunct="1">
              <a:spcAft>
                <a:spcPts val="600"/>
              </a:spcAft>
              <a:buFont typeface="Courier New" pitchFamily="49" charset="0"/>
              <a:buChar char="o"/>
              <a:defRPr/>
            </a:pPr>
            <a:r>
              <a:rPr lang="en-US" sz="1400" dirty="0"/>
              <a:t>For multi-year grants, the project grant rule applies to each year of the grant.</a:t>
            </a:r>
          </a:p>
          <a:p>
            <a:pPr marL="0" indent="0" eaLnBrk="1" hangingPunct="1">
              <a:buFontTx/>
              <a:buNone/>
              <a:defRPr/>
            </a:pPr>
            <a:r>
              <a:rPr lang="en-US" sz="1800" dirty="0"/>
              <a:t> </a:t>
            </a:r>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F1A256EC-8C3D-4960-93A7-EA64681BD45C}" type="slidenum">
              <a:rPr lang="en-US"/>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t>General Support Grants</a:t>
            </a:r>
          </a:p>
        </p:txBody>
      </p:sp>
      <p:sp>
        <p:nvSpPr>
          <p:cNvPr id="58371" name="Content Placeholder 2"/>
          <p:cNvSpPr>
            <a:spLocks noGrp="1"/>
          </p:cNvSpPr>
          <p:nvPr>
            <p:ph idx="1"/>
          </p:nvPr>
        </p:nvSpPr>
        <p:spPr>
          <a:xfrm>
            <a:off x="609600" y="1219200"/>
            <a:ext cx="8305800" cy="4800600"/>
          </a:xfrm>
        </p:spPr>
        <p:txBody>
          <a:bodyPr/>
          <a:lstStyle/>
          <a:p>
            <a:pPr eaLnBrk="1" hangingPunct="1">
              <a:spcAft>
                <a:spcPts val="1200"/>
              </a:spcAft>
              <a:buFont typeface="Verdana" pitchFamily="34" charset="0"/>
              <a:buChar char="●"/>
            </a:pPr>
            <a:r>
              <a:rPr lang="en-US" sz="1800" dirty="0"/>
              <a:t>These are private foundation grants made to a public charity to support the charity’s general operations and used by the charity in its discretion. These grants are often small.</a:t>
            </a:r>
          </a:p>
          <a:p>
            <a:pPr eaLnBrk="1" hangingPunct="1">
              <a:spcAft>
                <a:spcPts val="1200"/>
              </a:spcAft>
              <a:buFont typeface="Verdana" pitchFamily="34" charset="0"/>
              <a:buChar char="●"/>
            </a:pPr>
            <a:r>
              <a:rPr lang="en-US" sz="1800" dirty="0"/>
              <a:t>Grants cannot be earmarked for lobbying expenditures.  However, since the grantee controls the funds, the grantee may end up using funds for lobbying activities.</a:t>
            </a:r>
          </a:p>
          <a:p>
            <a:pPr eaLnBrk="1" hangingPunct="1">
              <a:spcAft>
                <a:spcPts val="1200"/>
              </a:spcAft>
              <a:buFont typeface="Verdana" pitchFamily="34" charset="0"/>
              <a:buChar char="●"/>
            </a:pPr>
            <a:endParaRPr lang="en-US" sz="1800" dirty="0"/>
          </a:p>
          <a:p>
            <a:pPr eaLnBrk="1" hangingPunct="1"/>
            <a:endParaRPr lang="en-US" sz="2000" dirty="0"/>
          </a:p>
        </p:txBody>
      </p:sp>
      <p:sp>
        <p:nvSpPr>
          <p:cNvPr id="4" name="Slide Number Placeholder 3"/>
          <p:cNvSpPr>
            <a:spLocks noGrp="1"/>
          </p:cNvSpPr>
          <p:nvPr>
            <p:ph type="sldNum" sz="quarter" idx="10"/>
          </p:nvPr>
        </p:nvSpPr>
        <p:spPr/>
        <p:txBody>
          <a:bodyPr/>
          <a:lstStyle/>
          <a:p>
            <a:pPr>
              <a:defRPr/>
            </a:pPr>
            <a:fld id="{2409E5F1-CB97-4EBC-83DF-B27E089924B0}" type="slidenum">
              <a:rPr lang="en-US"/>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a:t>Expenditure Responsibility Grants (Grants to a Non-Public Charity):</a:t>
            </a:r>
          </a:p>
        </p:txBody>
      </p:sp>
      <p:sp>
        <p:nvSpPr>
          <p:cNvPr id="3" name="Content Placeholder 2"/>
          <p:cNvSpPr>
            <a:spLocks noGrp="1"/>
          </p:cNvSpPr>
          <p:nvPr>
            <p:ph idx="1"/>
          </p:nvPr>
        </p:nvSpPr>
        <p:spPr>
          <a:xfrm>
            <a:off x="304800" y="1143000"/>
            <a:ext cx="8686800" cy="4953000"/>
          </a:xfrm>
        </p:spPr>
        <p:txBody>
          <a:bodyPr/>
          <a:lstStyle/>
          <a:p>
            <a:pPr marL="0" indent="0" eaLnBrk="1" hangingPunct="1">
              <a:buFontTx/>
              <a:buNone/>
              <a:defRPr/>
            </a:pPr>
            <a:r>
              <a:rPr lang="en-US" sz="1800" dirty="0"/>
              <a:t>ER grants involve additional rules and procedures:</a:t>
            </a:r>
          </a:p>
          <a:p>
            <a:pPr lvl="1" eaLnBrk="1" hangingPunct="1">
              <a:spcAft>
                <a:spcPts val="600"/>
              </a:spcAft>
              <a:buFont typeface="Verdana" pitchFamily="34" charset="0"/>
              <a:buChar char="●"/>
              <a:defRPr/>
            </a:pPr>
            <a:r>
              <a:rPr lang="en-US" sz="1700" dirty="0"/>
              <a:t>The private foundation must conduct a “pre-grant inquiry” of the grantee to ensure grantee has good management and controls in place.</a:t>
            </a:r>
          </a:p>
          <a:p>
            <a:pPr lvl="1" eaLnBrk="1" hangingPunct="1">
              <a:spcAft>
                <a:spcPts val="600"/>
              </a:spcAft>
              <a:buFont typeface="Verdana" pitchFamily="34" charset="0"/>
              <a:buChar char="●"/>
              <a:defRPr/>
            </a:pPr>
            <a:r>
              <a:rPr lang="en-US" sz="1700" dirty="0"/>
              <a:t>ER grants must have a written grant agreement that expressly prohibits using grant funds for lobbying, political activities or other items that are “taxable expenditures.”</a:t>
            </a:r>
          </a:p>
          <a:p>
            <a:pPr lvl="1" eaLnBrk="1" hangingPunct="1">
              <a:spcAft>
                <a:spcPts val="600"/>
              </a:spcAft>
              <a:buFont typeface="Verdana" pitchFamily="34" charset="0"/>
              <a:buChar char="●"/>
              <a:defRPr/>
            </a:pPr>
            <a:r>
              <a:rPr lang="en-US" sz="1700" dirty="0"/>
              <a:t>Grantee must hold the ER grant funds in a separate account (except if grantee is a section 501(c)(3) private foundation).</a:t>
            </a:r>
          </a:p>
          <a:p>
            <a:pPr lvl="1" eaLnBrk="1" hangingPunct="1">
              <a:spcAft>
                <a:spcPts val="600"/>
              </a:spcAft>
              <a:buFont typeface="Verdana" pitchFamily="34" charset="0"/>
              <a:buChar char="●"/>
              <a:defRPr/>
            </a:pPr>
            <a:r>
              <a:rPr lang="en-US" sz="1700" dirty="0"/>
              <a:t>Grantee must report annually to the private foundation on its use of the funds, and confirm its compliance with the ER rules.  The foundation must attach an annual summary report on the grant to its tax return that confirms the grant was used for proper purposes.</a:t>
            </a:r>
          </a:p>
          <a:p>
            <a:pPr lvl="1" eaLnBrk="1" hangingPunct="1">
              <a:buFont typeface="Verdana" pitchFamily="34" charset="0"/>
              <a:buChar char="●"/>
              <a:defRPr/>
            </a:pPr>
            <a:r>
              <a:rPr lang="en-US" sz="1700" dirty="0"/>
              <a:t>The foundation is required to maintain a copy of the grant agreement, all grantee reports, and any foundation reports on the grantee </a:t>
            </a:r>
            <a:r>
              <a:rPr lang="en-US" sz="1700"/>
              <a:t>in its </a:t>
            </a:r>
            <a:r>
              <a:rPr lang="en-US" sz="1700" dirty="0"/>
              <a:t>files.</a:t>
            </a:r>
          </a:p>
          <a:p>
            <a:pPr eaLnBrk="1" hangingPunct="1">
              <a:defRPr/>
            </a:pPr>
            <a:endParaRPr lang="en-US" dirty="0"/>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7685B1C8-F972-4000-B00A-ED4FCD92E427}" type="slidenum">
              <a:rPr lang="en-US"/>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dirty="0"/>
              <a:t>Jointly Funded Projects</a:t>
            </a:r>
          </a:p>
        </p:txBody>
      </p:sp>
      <p:sp>
        <p:nvSpPr>
          <p:cNvPr id="3" name="Content Placeholder 2"/>
          <p:cNvSpPr>
            <a:spLocks noGrp="1"/>
          </p:cNvSpPr>
          <p:nvPr>
            <p:ph idx="1"/>
          </p:nvPr>
        </p:nvSpPr>
        <p:spPr/>
        <p:txBody>
          <a:bodyPr/>
          <a:lstStyle/>
          <a:p>
            <a:pPr marL="0" indent="0" eaLnBrk="1" hangingPunct="1">
              <a:spcAft>
                <a:spcPts val="1200"/>
              </a:spcAft>
              <a:buFontTx/>
              <a:buNone/>
              <a:defRPr/>
            </a:pPr>
            <a:r>
              <a:rPr lang="en-US" sz="1800" dirty="0"/>
              <a:t>A private foundation may make expenditures to fund discussions with government officials, provided that:</a:t>
            </a:r>
          </a:p>
          <a:p>
            <a:pPr lvl="1" eaLnBrk="1" hangingPunct="1">
              <a:spcAft>
                <a:spcPts val="1200"/>
              </a:spcAft>
              <a:buFont typeface="Verdana" pitchFamily="34" charset="0"/>
              <a:buChar char="●"/>
              <a:defRPr/>
            </a:pPr>
            <a:r>
              <a:rPr lang="en-US" sz="1700" dirty="0"/>
              <a:t>The subject of the discussions is a program that is jointly funded, or a new program to be jointly funded, by the foundation and the government.</a:t>
            </a:r>
          </a:p>
          <a:p>
            <a:pPr lvl="1" eaLnBrk="1" hangingPunct="1">
              <a:spcAft>
                <a:spcPts val="1200"/>
              </a:spcAft>
              <a:buFont typeface="Verdana" pitchFamily="34" charset="0"/>
              <a:buChar char="●"/>
              <a:defRPr/>
            </a:pPr>
            <a:r>
              <a:rPr lang="en-US" sz="1700" dirty="0"/>
              <a:t>The discussions are for the purpose of exchanging data and information on the subject matter of the program; and</a:t>
            </a:r>
          </a:p>
          <a:p>
            <a:pPr lvl="1" eaLnBrk="1" hangingPunct="1">
              <a:buFont typeface="Verdana" pitchFamily="34" charset="0"/>
              <a:buChar char="●"/>
              <a:defRPr/>
            </a:pPr>
            <a:r>
              <a:rPr lang="en-US" sz="1700" dirty="0"/>
              <a:t>The discussions are not undertaken in a direct attempt to persuade government officials or employees to take positions on specific legislative issues other than the joint program.</a:t>
            </a:r>
          </a:p>
          <a:p>
            <a:pPr eaLnBrk="1" hangingPunct="1">
              <a:defRPr/>
            </a:pPr>
            <a:endParaRPr lang="en-US" sz="1800" dirty="0"/>
          </a:p>
        </p:txBody>
      </p:sp>
      <p:sp>
        <p:nvSpPr>
          <p:cNvPr id="4" name="Slide Number Placeholder 3"/>
          <p:cNvSpPr>
            <a:spLocks noGrp="1"/>
          </p:cNvSpPr>
          <p:nvPr>
            <p:ph type="sldNum" sz="quarter" idx="10"/>
          </p:nvPr>
        </p:nvSpPr>
        <p:spPr/>
        <p:txBody>
          <a:bodyPr/>
          <a:lstStyle/>
          <a:p>
            <a:pPr>
              <a:defRPr/>
            </a:pPr>
            <a:fld id="{973D36B9-5EB9-4178-BFBF-2A2D642D6302}" type="slidenum">
              <a:rPr lang="en-US"/>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Potential Consequences for Violation of Lobbying and Political Activity Prohibition</a:t>
            </a:r>
          </a:p>
        </p:txBody>
      </p:sp>
      <p:sp>
        <p:nvSpPr>
          <p:cNvPr id="20483" name="Content Placeholder 2"/>
          <p:cNvSpPr>
            <a:spLocks noGrp="1"/>
          </p:cNvSpPr>
          <p:nvPr>
            <p:ph idx="1"/>
          </p:nvPr>
        </p:nvSpPr>
        <p:spPr>
          <a:xfrm>
            <a:off x="457200" y="1524000"/>
            <a:ext cx="8181975" cy="4572000"/>
          </a:xfrm>
        </p:spPr>
        <p:txBody>
          <a:bodyPr/>
          <a:lstStyle/>
          <a:p>
            <a:pPr>
              <a:buFont typeface="Wingdings" pitchFamily="2" charset="2"/>
              <a:buChar char="§"/>
            </a:pPr>
            <a:r>
              <a:rPr lang="en-US" dirty="0"/>
              <a:t>A section 501(c)(3)organization can lose its tax exemption for substantial lobbying or </a:t>
            </a:r>
            <a:r>
              <a:rPr lang="en-US" u="sng" dirty="0"/>
              <a:t>any</a:t>
            </a:r>
            <a:r>
              <a:rPr lang="en-US" dirty="0"/>
              <a:t> political activity.</a:t>
            </a:r>
          </a:p>
          <a:p>
            <a:pPr>
              <a:buFont typeface="Wingdings" pitchFamily="2" charset="2"/>
              <a:buChar char="§"/>
            </a:pPr>
            <a:r>
              <a:rPr lang="en-US" dirty="0"/>
              <a:t>Public charities which have elected to be subject to section 501(h) of the Code can incur an excise tax if their lobbying activity exceeds certain limits.</a:t>
            </a:r>
          </a:p>
          <a:p>
            <a:pPr>
              <a:buFont typeface="Wingdings" pitchFamily="2" charset="2"/>
              <a:buChar char="§"/>
            </a:pPr>
            <a:r>
              <a:rPr lang="en-US" dirty="0"/>
              <a:t>Private foundations can incur a punitive excise tax on lobbying or political expenditures.</a:t>
            </a:r>
          </a:p>
        </p:txBody>
      </p:sp>
      <p:sp>
        <p:nvSpPr>
          <p:cNvPr id="4" name="Slide Number Placeholder 3"/>
          <p:cNvSpPr>
            <a:spLocks noGrp="1"/>
          </p:cNvSpPr>
          <p:nvPr>
            <p:ph type="sldNum" sz="quarter" idx="10"/>
          </p:nvPr>
        </p:nvSpPr>
        <p:spPr/>
        <p:txBody>
          <a:bodyPr/>
          <a:lstStyle/>
          <a:p>
            <a:pPr>
              <a:defRPr/>
            </a:pPr>
            <a:fld id="{9D10AFCF-7D08-4CCC-8249-C916A723D2CB}"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Exemption Issues</a:t>
            </a:r>
          </a:p>
        </p:txBody>
      </p:sp>
      <p:sp>
        <p:nvSpPr>
          <p:cNvPr id="3" name="Content Placeholder 2"/>
          <p:cNvSpPr>
            <a:spLocks noGrp="1"/>
          </p:cNvSpPr>
          <p:nvPr>
            <p:ph idx="1"/>
          </p:nvPr>
        </p:nvSpPr>
        <p:spPr/>
        <p:txBody>
          <a:bodyPr/>
          <a:lstStyle/>
          <a:p>
            <a:pPr>
              <a:buFont typeface="Wingdings" pitchFamily="2" charset="2"/>
              <a:buChar char="§"/>
              <a:defRPr/>
            </a:pPr>
            <a:r>
              <a:rPr lang="en-US" dirty="0"/>
              <a:t>Public charities which do not make a Code section 501(h) election can lose their exemption if lobbying is a “substantial part” of their activities.</a:t>
            </a:r>
          </a:p>
          <a:p>
            <a:pPr>
              <a:buFont typeface="Wingdings" pitchFamily="2" charset="2"/>
              <a:buChar char="§"/>
              <a:defRPr/>
            </a:pPr>
            <a:r>
              <a:rPr lang="en-US" dirty="0"/>
              <a:t>To avoid the uncertainty of the “no substantial part” test, public charities can elect, for any taxable year, to be subject to sections 501(h) and 4911 of the Code.</a:t>
            </a:r>
          </a:p>
          <a:p>
            <a:pPr marL="457200" indent="-457200">
              <a:buFont typeface="Wingdings" pitchFamily="2" charset="2"/>
              <a:buChar char="§"/>
              <a:defRPr/>
            </a:pPr>
            <a:r>
              <a:rPr lang="en-US" dirty="0"/>
              <a:t>Section 501(h) subjects an electing public charity to revocation of exemption </a:t>
            </a:r>
            <a:r>
              <a:rPr lang="en-US" u="sng" dirty="0"/>
              <a:t>only</a:t>
            </a:r>
            <a:r>
              <a:rPr lang="en-US" dirty="0"/>
              <a:t> if its lobbying expenditures exceed specified dollar amounts (based on the expenditures of the electing organization) over  4 years.  </a:t>
            </a:r>
          </a:p>
        </p:txBody>
      </p:sp>
      <p:sp>
        <p:nvSpPr>
          <p:cNvPr id="4" name="Slide Number Placeholder 3"/>
          <p:cNvSpPr>
            <a:spLocks noGrp="1"/>
          </p:cNvSpPr>
          <p:nvPr>
            <p:ph type="sldNum" sz="quarter" idx="10"/>
          </p:nvPr>
        </p:nvSpPr>
        <p:spPr/>
        <p:txBody>
          <a:bodyPr/>
          <a:lstStyle/>
          <a:p>
            <a:pPr>
              <a:defRPr/>
            </a:pPr>
            <a:fld id="{F54F1743-D336-4038-99D7-5B679E67435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Exemption Issues</a:t>
            </a:r>
          </a:p>
        </p:txBody>
      </p:sp>
      <p:sp>
        <p:nvSpPr>
          <p:cNvPr id="22531" name="Content Placeholder 2"/>
          <p:cNvSpPr>
            <a:spLocks noGrp="1"/>
          </p:cNvSpPr>
          <p:nvPr>
            <p:ph idx="1"/>
          </p:nvPr>
        </p:nvSpPr>
        <p:spPr/>
        <p:txBody>
          <a:bodyPr/>
          <a:lstStyle/>
          <a:p>
            <a:pPr>
              <a:buFont typeface="Wingdings" pitchFamily="2" charset="2"/>
              <a:buChar char="§"/>
            </a:pPr>
            <a:r>
              <a:rPr lang="en-US" dirty="0"/>
              <a:t>An electing public charity which exceeds the lobbying nontaxable amount (or gross roots ceiling amount) in any year pays a 25% excise tax on the excess lobbying expenditures, but does not lose its exemption.</a:t>
            </a:r>
          </a:p>
          <a:p>
            <a:pPr>
              <a:buFont typeface="Wingdings" pitchFamily="2" charset="2"/>
              <a:buChar char="§"/>
            </a:pPr>
            <a:r>
              <a:rPr lang="en-US" dirty="0"/>
              <a:t>Public charities which exceed the lobbying nontaxable amount (or grass roots ceiling amount) lose exemption if lobbying expenses exceed 150% of the lobbying nontaxable amount or grass roots ceiling amount over a 4 year period.</a:t>
            </a:r>
          </a:p>
        </p:txBody>
      </p:sp>
      <p:sp>
        <p:nvSpPr>
          <p:cNvPr id="4" name="Slide Number Placeholder 3"/>
          <p:cNvSpPr>
            <a:spLocks noGrp="1"/>
          </p:cNvSpPr>
          <p:nvPr>
            <p:ph type="sldNum" sz="quarter" idx="10"/>
          </p:nvPr>
        </p:nvSpPr>
        <p:spPr/>
        <p:txBody>
          <a:bodyPr/>
          <a:lstStyle/>
          <a:p>
            <a:pPr>
              <a:defRPr/>
            </a:pPr>
            <a:fld id="{83EAD20D-DA3A-46CB-8948-8E9FADBE7A4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52400"/>
            <a:ext cx="8135938" cy="1143000"/>
          </a:xfrm>
        </p:spPr>
        <p:txBody>
          <a:bodyPr/>
          <a:lstStyle/>
          <a:p>
            <a:r>
              <a:rPr lang="en-US" dirty="0"/>
              <a:t>Exemption Issues – 501(h) limits</a:t>
            </a:r>
          </a:p>
        </p:txBody>
      </p:sp>
      <p:sp>
        <p:nvSpPr>
          <p:cNvPr id="3" name="Content Placeholder 2"/>
          <p:cNvSpPr>
            <a:spLocks noGrp="1"/>
          </p:cNvSpPr>
          <p:nvPr>
            <p:ph idx="1"/>
          </p:nvPr>
        </p:nvSpPr>
        <p:spPr/>
        <p:txBody>
          <a:bodyPr/>
          <a:lstStyle/>
          <a:p>
            <a:pPr>
              <a:buFont typeface="Wingdings" pitchFamily="2" charset="2"/>
              <a:buChar char="§"/>
              <a:defRPr/>
            </a:pPr>
            <a:r>
              <a:rPr lang="en-US" dirty="0"/>
              <a:t>Under section 4911, the lobbying nontaxable amount is computed as the sum of the following:</a:t>
            </a:r>
          </a:p>
          <a:p>
            <a:pPr lvl="1">
              <a:defRPr/>
            </a:pPr>
            <a:r>
              <a:rPr lang="en-US" dirty="0"/>
              <a:t>20</a:t>
            </a:r>
            <a:r>
              <a:rPr lang="en-US" dirty="0">
                <a:ea typeface="+mn-ea"/>
                <a:cs typeface="+mn-cs"/>
              </a:rPr>
              <a:t>% of the first $500,000 of exempt purpose </a:t>
            </a:r>
            <a:r>
              <a:rPr lang="en-US" dirty="0"/>
              <a:t>expenditures</a:t>
            </a:r>
            <a:r>
              <a:rPr lang="en-US" dirty="0">
                <a:ea typeface="+mn-ea"/>
                <a:cs typeface="+mn-cs"/>
              </a:rPr>
              <a:t> ($100,000);</a:t>
            </a:r>
          </a:p>
          <a:p>
            <a:pPr lvl="1">
              <a:defRPr/>
            </a:pPr>
            <a:r>
              <a:rPr lang="en-US" dirty="0">
                <a:ea typeface="+mn-ea"/>
                <a:cs typeface="+mn-cs"/>
              </a:rPr>
              <a:t>15% of exempt purpose expenditures from $500,000-$1,000,000 ($75,000);</a:t>
            </a:r>
          </a:p>
          <a:p>
            <a:pPr lvl="1">
              <a:defRPr/>
            </a:pPr>
            <a:r>
              <a:rPr lang="en-US" dirty="0"/>
              <a:t>10% of exempt purpose expenditures from $1,000,000-$1,500,000 ($50,000); and</a:t>
            </a:r>
          </a:p>
          <a:p>
            <a:pPr lvl="1">
              <a:defRPr/>
            </a:pPr>
            <a:r>
              <a:rPr lang="en-US" dirty="0"/>
              <a:t>5% of exempt purpose expenditures in excess of $1,500,000 up to $17,000,000 (up to $775,000).</a:t>
            </a:r>
          </a:p>
          <a:p>
            <a:pPr>
              <a:defRPr/>
            </a:pPr>
            <a:endParaRPr lang="en-US" dirty="0"/>
          </a:p>
        </p:txBody>
      </p:sp>
      <p:sp>
        <p:nvSpPr>
          <p:cNvPr id="4" name="Slide Number Placeholder 3"/>
          <p:cNvSpPr>
            <a:spLocks noGrp="1"/>
          </p:cNvSpPr>
          <p:nvPr>
            <p:ph type="sldNum" sz="quarter" idx="10"/>
          </p:nvPr>
        </p:nvSpPr>
        <p:spPr/>
        <p:txBody>
          <a:bodyPr/>
          <a:lstStyle/>
          <a:p>
            <a:pPr>
              <a:defRPr/>
            </a:pPr>
            <a:fld id="{B5990A3D-DCBF-4A39-A5F5-A49014C2A888}"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Exemption Issues – 501(h) limits</a:t>
            </a:r>
          </a:p>
        </p:txBody>
      </p:sp>
      <p:sp>
        <p:nvSpPr>
          <p:cNvPr id="3" name="Content Placeholder 2"/>
          <p:cNvSpPr>
            <a:spLocks noGrp="1"/>
          </p:cNvSpPr>
          <p:nvPr>
            <p:ph idx="1"/>
          </p:nvPr>
        </p:nvSpPr>
        <p:spPr>
          <a:xfrm>
            <a:off x="609600" y="1447800"/>
            <a:ext cx="8181975" cy="4572000"/>
          </a:xfrm>
        </p:spPr>
        <p:txBody>
          <a:bodyPr/>
          <a:lstStyle/>
          <a:p>
            <a:pPr>
              <a:buFont typeface="Wingdings" pitchFamily="2" charset="2"/>
              <a:buChar char="§"/>
              <a:defRPr/>
            </a:pPr>
            <a:r>
              <a:rPr lang="en-US" dirty="0"/>
              <a:t>Exempt purpose expenditures include amounts paid to accomplish the organization’s charitable, educational, scientific, or other exempt purpose, including administrative expenses and amounts paid to influence legislation, but not amounts paid to a separate fundraising unit of the organization or other separate fundraising organizations.  </a:t>
            </a:r>
          </a:p>
          <a:p>
            <a:pPr>
              <a:buFont typeface="Wingdings" pitchFamily="2" charset="2"/>
              <a:buChar char="§"/>
              <a:defRPr/>
            </a:pPr>
            <a:r>
              <a:rPr lang="en-US" dirty="0"/>
              <a:t>Amounts are not indexed for inflation</a:t>
            </a:r>
          </a:p>
          <a:p>
            <a:pPr>
              <a:defRPr/>
            </a:pPr>
            <a:endParaRPr lang="en-US" dirty="0"/>
          </a:p>
        </p:txBody>
      </p:sp>
      <p:sp>
        <p:nvSpPr>
          <p:cNvPr id="4" name="Slide Number Placeholder 3"/>
          <p:cNvSpPr>
            <a:spLocks noGrp="1"/>
          </p:cNvSpPr>
          <p:nvPr>
            <p:ph type="sldNum" sz="quarter" idx="10"/>
          </p:nvPr>
        </p:nvSpPr>
        <p:spPr/>
        <p:txBody>
          <a:bodyPr/>
          <a:lstStyle/>
          <a:p>
            <a:pPr>
              <a:defRPr/>
            </a:pPr>
            <a:fld id="{F1E1E43C-E50A-487E-8BFA-AF48C6C10EB0}"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Exemption Issues – 501(h) limits</a:t>
            </a:r>
          </a:p>
        </p:txBody>
      </p:sp>
      <p:sp>
        <p:nvSpPr>
          <p:cNvPr id="25603" name="Content Placeholder 2"/>
          <p:cNvSpPr>
            <a:spLocks noGrp="1"/>
          </p:cNvSpPr>
          <p:nvPr>
            <p:ph idx="1"/>
          </p:nvPr>
        </p:nvSpPr>
        <p:spPr/>
        <p:txBody>
          <a:bodyPr/>
          <a:lstStyle/>
          <a:p>
            <a:pPr>
              <a:buFont typeface="Wingdings" pitchFamily="2" charset="2"/>
              <a:buChar char="§"/>
            </a:pPr>
            <a:r>
              <a:rPr lang="en-US" dirty="0"/>
              <a:t>Grass roots expenditures are subject to a lower ceiling of 25% of the lobbying nontaxable amount.  Thus, for an organization exceeding $17 million of exempt purpose expenditures, no more than $250,000 could be spent on grass roots lobbying in any one year.</a:t>
            </a:r>
          </a:p>
          <a:p>
            <a:pPr>
              <a:buFont typeface="Wingdings" pitchFamily="2" charset="2"/>
              <a:buChar char="§"/>
            </a:pPr>
            <a:r>
              <a:rPr lang="en-US" dirty="0"/>
              <a:t>If an organization loses its exemption for normally exceeding the 150% of the lobbying nontaxable amount or grass roots ceiling amount, it cannot thereafter obtain exemption as a section 501(c)(4) organization.</a:t>
            </a:r>
          </a:p>
          <a:p>
            <a:endParaRPr lang="en-US" dirty="0"/>
          </a:p>
        </p:txBody>
      </p:sp>
      <p:sp>
        <p:nvSpPr>
          <p:cNvPr id="4" name="Slide Number Placeholder 3"/>
          <p:cNvSpPr>
            <a:spLocks noGrp="1"/>
          </p:cNvSpPr>
          <p:nvPr>
            <p:ph type="sldNum" sz="quarter" idx="10"/>
          </p:nvPr>
        </p:nvSpPr>
        <p:spPr/>
        <p:txBody>
          <a:bodyPr/>
          <a:lstStyle/>
          <a:p>
            <a:pPr>
              <a:defRPr/>
            </a:pPr>
            <a:fld id="{2871D6B5-EDC6-4115-B09F-06975349A836}"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USLLP - 2013 - May">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K &amp; Sydney - 2013 - OCT">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SLLP - DarkBlue - 2013 - Ma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SLLP - BlueLine - 2013 - May">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3020</Words>
  <Application>Microsoft Office PowerPoint</Application>
  <PresentationFormat>On-screen Show (4:3)</PresentationFormat>
  <Paragraphs>194</Paragraphs>
  <Slides>39</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3" baseType="lpstr">
      <vt:lpstr>SimHei</vt:lpstr>
      <vt:lpstr>SimSun</vt:lpstr>
      <vt:lpstr>AGaramond</vt:lpstr>
      <vt:lpstr>Arial</vt:lpstr>
      <vt:lpstr>Book Antiqua</vt:lpstr>
      <vt:lpstr>Calibri</vt:lpstr>
      <vt:lpstr>Courier New</vt:lpstr>
      <vt:lpstr>Verdana</vt:lpstr>
      <vt:lpstr>Wingdings</vt:lpstr>
      <vt:lpstr>USLLP - 2013 - May</vt:lpstr>
      <vt:lpstr>HK &amp; Sydney - 2013 - OCT</vt:lpstr>
      <vt:lpstr>USLLP - DarkBlue - 2013 - May</vt:lpstr>
      <vt:lpstr>USLLP - BlueLine - 2013 - May</vt:lpstr>
      <vt:lpstr>Document</vt:lpstr>
      <vt:lpstr>Tax – Exempt Organizations and Lobbying– Chicago Kent Not for Profit Organizations Conference </vt:lpstr>
      <vt:lpstr>Summary of Lobbying Rules</vt:lpstr>
      <vt:lpstr>Tax Law Limits On Lobbying and Political Activity</vt:lpstr>
      <vt:lpstr>Potential Consequences for Violation of Lobbying and Political Activity Prohibition</vt:lpstr>
      <vt:lpstr>Exemption Issues</vt:lpstr>
      <vt:lpstr>Exemption Issues</vt:lpstr>
      <vt:lpstr>Exemption Issues – 501(h) limits</vt:lpstr>
      <vt:lpstr>Exemption Issues – 501(h) limits</vt:lpstr>
      <vt:lpstr>Exemption Issues – 501(h) limits</vt:lpstr>
      <vt:lpstr>Example of section 501(h) reporting –Natural Resources Defense Council</vt:lpstr>
      <vt:lpstr>Example of section 501(h) reporting –Natural Resources Defense Council</vt:lpstr>
      <vt:lpstr>Private Foundation Excise Taxes on Lobbying and Political Expenditures</vt:lpstr>
      <vt:lpstr>Private Foundation Excise Taxes on Lobbying and Political Expenditures</vt:lpstr>
      <vt:lpstr>Definition Of Lobbying:  Direct Lobbying</vt:lpstr>
      <vt:lpstr>Definition Of Lobbying:  Grass Roots Lobbying</vt:lpstr>
      <vt:lpstr>Definition Of Lobbying:  Grass Roots Lobbying</vt:lpstr>
      <vt:lpstr>Definition Of Lobbying:  Grass Roots Lobbying</vt:lpstr>
      <vt:lpstr>Definition Of Lobbying:  Grass Roots Lobbying</vt:lpstr>
      <vt:lpstr>Lobbying Definition: What is “Legislation”?</vt:lpstr>
      <vt:lpstr>Guidelines for Identifying a Legislative Body</vt:lpstr>
      <vt:lpstr>Guidelines for Identifying a Legislative Body</vt:lpstr>
      <vt:lpstr>Lobbying Definition: What is “Legislation”?</vt:lpstr>
      <vt:lpstr>Challenges of Identifying “Specific Legislation” or a “Specific Legislative Proposal”</vt:lpstr>
      <vt:lpstr>Challenges of Identifying “Specific Legislation” or a “Specific Legislative Proposal”</vt:lpstr>
      <vt:lpstr>Exceptions: Activities which are NOT Lobbying</vt:lpstr>
      <vt:lpstr>Exceptions: Activities which are NOT Lobbying</vt:lpstr>
      <vt:lpstr>Exceptions: Nonpartisan Research and Analysis</vt:lpstr>
      <vt:lpstr>Exceptions: Nonpartisan Research and Analysis</vt:lpstr>
      <vt:lpstr>Exceptions: Nonpartisan Research and Analysis</vt:lpstr>
      <vt:lpstr>Exceptions: Technical Advice or Assistance</vt:lpstr>
      <vt:lpstr>Exceptions: Decisions Regarding Organization Powers and Duties</vt:lpstr>
      <vt:lpstr>Exceptions: Decisions Regarding Organization Powers and Duties</vt:lpstr>
      <vt:lpstr>Exceptions: Discussions of Broad Social Problems</vt:lpstr>
      <vt:lpstr> Private Foundation Grant-Making and the Lobbying Rules</vt:lpstr>
      <vt:lpstr>Foundation Grant-Making and the Lobbying Rules</vt:lpstr>
      <vt:lpstr>Project Grant Rule</vt:lpstr>
      <vt:lpstr>General Support Grants</vt:lpstr>
      <vt:lpstr>Expenditure Responsibility Grants (Grants to a Non-Public Charity):</vt:lpstr>
      <vt:lpstr>Jointly Funded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 Exempt Organizations and Lobbying– Chicago Kent Not for Profit Organizations Conference </dc:title>
  <dc:creator>mrolnik</dc:creator>
  <cp:lastModifiedBy>mrolnik</cp:lastModifiedBy>
  <cp:revision>1</cp:revision>
  <dcterms:modified xsi:type="dcterms:W3CDTF">2017-03-24T21:53:30Z</dcterms:modified>
</cp:coreProperties>
</file>